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41"/>
  </p:notesMasterIdLst>
  <p:sldIdLst>
    <p:sldId id="326" r:id="rId3"/>
    <p:sldId id="1389" r:id="rId4"/>
    <p:sldId id="443" r:id="rId5"/>
    <p:sldId id="442" r:id="rId6"/>
    <p:sldId id="391" r:id="rId7"/>
    <p:sldId id="327" r:id="rId8"/>
    <p:sldId id="1239" r:id="rId9"/>
    <p:sldId id="1240" r:id="rId10"/>
    <p:sldId id="1378" r:id="rId11"/>
    <p:sldId id="1242" r:id="rId12"/>
    <p:sldId id="1243" r:id="rId13"/>
    <p:sldId id="1244" r:id="rId14"/>
    <p:sldId id="1383" r:id="rId15"/>
    <p:sldId id="1247" r:id="rId16"/>
    <p:sldId id="1387" r:id="rId17"/>
    <p:sldId id="1251" r:id="rId18"/>
    <p:sldId id="1252" r:id="rId19"/>
    <p:sldId id="1254" r:id="rId20"/>
    <p:sldId id="1255" r:id="rId21"/>
    <p:sldId id="1256" r:id="rId22"/>
    <p:sldId id="367" r:id="rId23"/>
    <p:sldId id="369" r:id="rId24"/>
    <p:sldId id="1258" r:id="rId25"/>
    <p:sldId id="1263" r:id="rId26"/>
    <p:sldId id="1264" r:id="rId27"/>
    <p:sldId id="1265" r:id="rId28"/>
    <p:sldId id="1266" r:id="rId29"/>
    <p:sldId id="1267" r:id="rId30"/>
    <p:sldId id="1268" r:id="rId31"/>
    <p:sldId id="1269" r:id="rId32"/>
    <p:sldId id="1259" r:id="rId33"/>
    <p:sldId id="1261" r:id="rId34"/>
    <p:sldId id="1262" r:id="rId35"/>
    <p:sldId id="1270" r:id="rId36"/>
    <p:sldId id="1388" r:id="rId37"/>
    <p:sldId id="1272" r:id="rId38"/>
    <p:sldId id="1274" r:id="rId39"/>
    <p:sldId id="1275" r:id="rId4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66"/>
    <a:srgbClr val="FF6600"/>
    <a:srgbClr val="66FFFF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2"/>
    <p:restoredTop sz="94586"/>
  </p:normalViewPr>
  <p:slideViewPr>
    <p:cSldViewPr>
      <p:cViewPr>
        <p:scale>
          <a:sx n="150" d="100"/>
          <a:sy n="150" d="100"/>
        </p:scale>
        <p:origin x="128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FE549E5-DD0B-C843-808D-422558C9B679}" type="datetime1">
              <a:rPr lang="en-US"/>
              <a:pPr>
                <a:defRPr/>
              </a:pPr>
              <a:t>9/18/17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A98DC950-F06F-9C49-B046-1F369B846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36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512FE9-8802-B249-A4CE-806E5D5D56FE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6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8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82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5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9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5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5951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918792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Electromagnetic</a:t>
            </a:r>
            <a:r>
              <a:rPr lang="en-US" baseline="0" dirty="0" smtClean="0"/>
              <a:t> force</a:t>
            </a:r>
          </a:p>
          <a:p>
            <a:r>
              <a:rPr lang="en-US" baseline="0" dirty="0" smtClean="0"/>
              <a:t>Strong force</a:t>
            </a:r>
          </a:p>
          <a:p>
            <a:r>
              <a:rPr lang="en-US" baseline="0" dirty="0" smtClean="0"/>
              <a:t>Weak force </a:t>
            </a:r>
          </a:p>
          <a:p>
            <a:r>
              <a:rPr lang="en-US" baseline="0" dirty="0" smtClean="0"/>
              <a:t>Gravitational force</a:t>
            </a:r>
          </a:p>
          <a:p>
            <a:r>
              <a:rPr lang="en-US" dirty="0" smtClean="0"/>
              <a:t>The strong interaction is very strong, but very short-ranged. It acts only over ranges of order 10-13 centimeters and is responsible for holding the nuclei of atoms together. It is basically attractive, but can be effectively repulsive in some circumstances.</a:t>
            </a:r>
          </a:p>
          <a:p>
            <a:r>
              <a:rPr lang="en-US" dirty="0" smtClean="0"/>
              <a:t>The electromagnetic force causes electric and magnetic effects such as the repulsion between like electrical charges or the interaction of bar magnets. It is long-ranged, but much weaker than the strong force. It can be attractive or repulsive, and acts only between pieces of matter carrying electrical charge.</a:t>
            </a:r>
          </a:p>
          <a:p>
            <a:r>
              <a:rPr lang="en-US" dirty="0" smtClean="0"/>
              <a:t>The weak force is responsible for radioactive decay and neutrino interactions. It has a very short range and, as its name indicates, it is very weak.</a:t>
            </a:r>
          </a:p>
          <a:p>
            <a:r>
              <a:rPr lang="en-US" dirty="0" smtClean="0"/>
              <a:t>The gravitational force is weak, but very long ranged. Furthermore, it is always attractive, and acts between any two pieces of matter in the Universe since mass is its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5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8E7084-16D5-3A46-8545-7297BC069E10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0257E3-D6B7-5B4E-A594-E376E1F66271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66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C6AFBF-664A-944A-AF7E-13EB1B3A8DD3}" type="slidenum">
              <a:rPr lang="en-US"/>
              <a:pPr/>
              <a:t>22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9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27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0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3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1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50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metastable state has a half-life</a:t>
            </a:r>
            <a:r>
              <a:rPr lang="en-US" baseline="0" dirty="0" smtClean="0"/>
              <a:t> greater than 10^-12 seconds</a:t>
            </a:r>
          </a:p>
          <a:p>
            <a:r>
              <a:rPr lang="en-US" baseline="0" dirty="0" smtClean="0"/>
              <a:t>“meta” from the </a:t>
            </a:r>
            <a:r>
              <a:rPr lang="en-US" baseline="0" dirty="0" err="1" smtClean="0"/>
              <a:t>greek</a:t>
            </a:r>
            <a:r>
              <a:rPr lang="en-US" baseline="0" dirty="0" smtClean="0"/>
              <a:t> means almost ---</a:t>
            </a:r>
            <a:r>
              <a:rPr lang="en-US" baseline="0" smtClean="0">
                <a:sym typeface="Wingdings"/>
              </a:rPr>
              <a:t> almost 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39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2193BD-954B-2140-981C-F5B9BA485E3A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54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8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1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64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15330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04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03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91A687-DDB7-584F-9037-BF53CAD9B2FA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8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6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5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3714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4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A81B-BF7C-F548-8AE0-2ED7FEA5C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6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6946-683A-F54F-AEB1-4F7F46F48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0AF17-D1CB-4746-9D94-069DE159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5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F077-41F4-734A-9C51-F74941EFF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EF69-D338-0F44-A1D3-7C099ADEF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2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 dirty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 dirty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941DF-6C59-4B11-87DE-37DF8F9C93A0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5BF0-E3F5-4860-A02D-3672E8040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F26B-D371-45DC-80DC-868F6BADCFD0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0723C-2142-4C38-946D-F35099D35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6D86C-4E0F-4939-8206-F0C5111BABB0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60F74-DA1E-4E58-A088-94DDFA234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EE70-C5A3-4C63-AD97-D3213EC799C5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D660-45B5-44C6-9BFF-664D3E819B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181B-D190-48EB-9332-CCFFA1AFF7FD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B90-969D-4869-84E3-905FB3C83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4480-1BF4-446C-A80D-5DCA99B72C62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87F1-BCF2-4ED8-83FD-CF4AD03C8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981A3-1B83-6349-BDDB-1EC7A8AEC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1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41C7B-7462-45F3-BEFC-730FD163DCE2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96825-946C-49E8-8B57-31C0AB887C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4A23A-0560-414F-BE8A-BD12837F5278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7A06-F6E2-40B1-84AE-9B074FB4D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87750-FC53-4D5B-8633-538BAFC26BE1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B63BE-58AA-4BEC-B14D-A68C75C81F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93720-1CA1-4E3E-AE8F-6C94B9158EBE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91C3-B8D1-43F9-B8EF-284407D5C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654F-CBBA-466E-A9A0-9BD0F7794B68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43B3-CD0F-4535-9FF7-C7947FE05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35EF-E248-4518-A163-5D0208770765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BCF7E-83C6-410C-91ED-418802B0AC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20569-CEF3-8743-9162-1599BD4BE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C1E2-CAAF-AF4A-8D9A-E3C6CDCA6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8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38DA9-A17F-BA4F-B05B-5439733A3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8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8B43-5D45-6C44-9C9C-115FF68D4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6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7DA1-22FE-264A-B966-0F6679B57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72C03-89C5-D841-9C23-071B85E94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B915-863F-3C4A-B483-6B82A3A3C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9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0CCEFD-30B9-BD4C-B3B5-28844FBF3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b="0" dirty="0">
                <a:latin typeface="Times New Roman" pitchFamily="18" charset="0"/>
              </a:endParaRPr>
            </a:p>
          </p:txBody>
        </p:sp>
        <p:grpSp>
          <p:nvGrpSpPr>
            <p:cNvPr id="1434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b="0" dirty="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pPr>
              <a:defRPr/>
            </a:pPr>
            <a:fld id="{89EBAE0C-7468-4DFB-813A-B7EF44DC5B6E}" type="datetime1">
              <a:rPr lang="en-US"/>
              <a:pPr>
                <a:defRPr/>
              </a:pPr>
              <a:t>9/18/17</a:t>
            </a:fld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C4F9BDF5-27DC-4630-87CE-1F671730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2E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2E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2E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2E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D22E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D22E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D22E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D22E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D22E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044E6"/>
        </a:buClr>
        <a:buSzPct val="90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D9A02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86106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" charset="0"/>
                <a:ea typeface="ＭＳ Ｐゴシック" charset="0"/>
                <a:cs typeface="ＭＳ Ｐゴシック" charset="0"/>
              </a:rPr>
              <a:t>Nuclear </a:t>
            </a:r>
            <a:r>
              <a:rPr lang="en-US" sz="3600" dirty="0">
                <a:latin typeface="Times" charset="0"/>
                <a:ea typeface="ＭＳ Ｐゴシック" charset="0"/>
                <a:cs typeface="ＭＳ Ｐゴシック" charset="0"/>
              </a:rPr>
              <a:t>Medicine </a:t>
            </a:r>
            <a:r>
              <a:rPr lang="en-US" sz="3600" dirty="0" smtClean="0">
                <a:latin typeface="Times" charset="0"/>
                <a:ea typeface="ＭＳ Ｐゴシック" charset="0"/>
                <a:cs typeface="ＭＳ Ｐゴシック" charset="0"/>
              </a:rPr>
              <a:t>Physics </a:t>
            </a:r>
            <a:br>
              <a:rPr lang="en-US" sz="3600" dirty="0" smtClean="0">
                <a:latin typeface="Times" charset="0"/>
                <a:ea typeface="ＭＳ Ｐゴシック" charset="0"/>
                <a:cs typeface="ＭＳ Ｐゴシック" charset="0"/>
              </a:rPr>
            </a:br>
            <a:endParaRPr lang="en-US" sz="3600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7772400" cy="20574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Jerry Allison, Ph.D.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Department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Radiology and Imaging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Medical College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Georgia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7" name="Picture 6" descr="C:\Documents and Settings\Paul M. Weinberger\My Documents\Work\Papers\Powerpoint presentations\Templates\Oto-HNS templates\pics\posterbanner-blu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1600200"/>
            <a:ext cx="94869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Documents and Settings\Paul M. Weinberger\My Documents\Work\Papers\Powerpoint presentations\Templates\Oto-HNS templates\pics\posterbanner-blu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6800" y="2362200"/>
            <a:ext cx="6587067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marL="742950" indent="-742950" algn="l" eaLnBrk="1" hangingPunct="1">
              <a:buFont typeface="Arial"/>
              <a:buChar char="•"/>
            </a:pPr>
            <a:r>
              <a:rPr lang="en-US" sz="2800" dirty="0" smtClean="0">
                <a:latin typeface="Times" charset="0"/>
                <a:ea typeface="ＭＳ Ｐゴシック" charset="0"/>
                <a:cs typeface="ＭＳ Ｐゴシック" charset="0"/>
              </a:rPr>
              <a:t>Basic Atomic and </a:t>
            </a:r>
            <a:r>
              <a:rPr lang="en-US" sz="2800" smtClean="0">
                <a:latin typeface="Times" charset="0"/>
                <a:ea typeface="ＭＳ Ｐゴシック" charset="0"/>
                <a:cs typeface="ＭＳ Ｐゴシック" charset="0"/>
              </a:rPr>
              <a:t>Nuclear Physics</a:t>
            </a:r>
            <a:endParaRPr lang="en-US" sz="2800" dirty="0" smtClean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</p:spPr>
        <p:txBody>
          <a:bodyPr/>
          <a:lstStyle/>
          <a:p>
            <a:r>
              <a:rPr lang="en-US" altLang="en-US" sz="4000" i="1" dirty="0" smtClean="0">
                <a:solidFill>
                  <a:srgbClr val="CF0E30"/>
                </a:solidFill>
              </a:rPr>
              <a:t> </a:t>
            </a:r>
            <a:r>
              <a:rPr lang="en-US" altLang="en-US" dirty="0" smtClean="0">
                <a:solidFill>
                  <a:srgbClr val="4044E6"/>
                </a:solidFill>
              </a:rPr>
              <a:t>Atomic structure: Bohr model</a:t>
            </a:r>
            <a:endParaRPr lang="en-US" altLang="en-US" sz="4000" dirty="0" smtClean="0">
              <a:solidFill>
                <a:srgbClr val="4044E6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086600" cy="45720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Monotype Sorts" charset="2"/>
              <a:buNone/>
            </a:pPr>
            <a:r>
              <a:rPr lang="en-US" altLang="en-US" sz="3600" b="1" dirty="0" smtClean="0">
                <a:solidFill>
                  <a:srgbClr val="232323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A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tom: the smallest part of an element</a:t>
            </a: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size ~ 10</a:t>
            </a:r>
            <a:r>
              <a:rPr lang="en-US" altLang="en-US" sz="2600" b="1" baseline="30000" dirty="0" smtClean="0">
                <a:solidFill>
                  <a:srgbClr val="000000"/>
                </a:solidFill>
              </a:rPr>
              <a:t>-8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cm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mass ~ 1 – 260 u</a:t>
            </a:r>
          </a:p>
          <a:p>
            <a:pPr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en-US" sz="2600" b="1" dirty="0" smtClean="0">
                <a:solidFill>
                  <a:srgbClr val="000000"/>
                </a:solidFill>
              </a:rPr>
              <a:t>	1 u = 1.66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x 10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-27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kg</a:t>
            </a:r>
          </a:p>
          <a:p>
            <a:pPr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en-US" sz="2600" b="1" dirty="0" smtClean="0">
                <a:solidFill>
                  <a:srgbClr val="232323"/>
                </a:solidFill>
              </a:rPr>
              <a:t>	1 u </a:t>
            </a:r>
            <a:r>
              <a:rPr lang="en-US" altLang="en-US" sz="2600" dirty="0">
                <a:solidFill>
                  <a:srgbClr val="232323"/>
                </a:solidFill>
              </a:rPr>
              <a:t>=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931 </a:t>
            </a:r>
            <a:r>
              <a:rPr lang="en-US" altLang="en-US" sz="2600" dirty="0">
                <a:solidFill>
                  <a:srgbClr val="232323"/>
                </a:solidFill>
              </a:rPr>
              <a:t>M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eV (mass of H)</a:t>
            </a:r>
          </a:p>
          <a:p>
            <a:pPr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en-US" sz="2600" b="1" dirty="0" smtClean="0">
                <a:solidFill>
                  <a:srgbClr val="000000"/>
                </a:solidFill>
              </a:rPr>
              <a:t>	</a:t>
            </a:r>
            <a:r>
              <a:rPr lang="en-US" altLang="en-US" sz="2600" dirty="0">
                <a:solidFill>
                  <a:srgbClr val="232323"/>
                </a:solidFill>
              </a:rPr>
              <a:t>1 u ~ 1 GeV (mass of H</a:t>
            </a:r>
            <a:r>
              <a:rPr lang="en-US" altLang="en-US" sz="2600" dirty="0" smtClean="0">
                <a:solidFill>
                  <a:srgbClr val="232323"/>
                </a:solidFill>
              </a:rPr>
              <a:t>)</a:t>
            </a:r>
            <a:endParaRPr lang="en-US" altLang="en-US" sz="2600" b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charge = 0</a:t>
            </a:r>
          </a:p>
          <a:p>
            <a:pPr lvl="1"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200" dirty="0" smtClean="0">
                <a:solidFill>
                  <a:srgbClr val="000000"/>
                </a:solidFill>
              </a:rPr>
              <a:t>Equal numbers of protons and electrons</a:t>
            </a:r>
            <a:endParaRPr lang="en-US" altLang="en-US" sz="2200" b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a nucleus at center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and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orbital electrons</a:t>
            </a:r>
            <a:endParaRPr lang="en-US" altLang="en-US" sz="2800" b="1" dirty="0" smtClean="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en-US" sz="2800" b="1" dirty="0" smtClean="0">
                <a:solidFill>
                  <a:srgbClr val="232323"/>
                </a:solidFill>
              </a:rPr>
              <a:t>	</a:t>
            </a:r>
            <a:endParaRPr lang="en-US" altLang="en-US" sz="2400" b="1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0200" y="2438400"/>
            <a:ext cx="2895243" cy="2405125"/>
            <a:chOff x="5154189" y="3400993"/>
            <a:chExt cx="2895243" cy="2405125"/>
          </a:xfrm>
        </p:grpSpPr>
        <p:sp>
          <p:nvSpPr>
            <p:cNvPr id="5" name="Oval 1031"/>
            <p:cNvSpPr>
              <a:spLocks noChangeArrowheads="1"/>
            </p:cNvSpPr>
            <p:nvPr/>
          </p:nvSpPr>
          <p:spPr bwMode="auto">
            <a:xfrm>
              <a:off x="5181600" y="3429000"/>
              <a:ext cx="2854127" cy="198120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1032"/>
            <p:cNvSpPr>
              <a:spLocks noChangeArrowheads="1"/>
            </p:cNvSpPr>
            <p:nvPr/>
          </p:nvSpPr>
          <p:spPr bwMode="auto">
            <a:xfrm>
              <a:off x="6137544" y="3943637"/>
              <a:ext cx="997060" cy="1005731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033"/>
            <p:cNvSpPr>
              <a:spLocks noChangeArrowheads="1"/>
            </p:cNvSpPr>
            <p:nvPr/>
          </p:nvSpPr>
          <p:spPr bwMode="auto">
            <a:xfrm>
              <a:off x="7038667" y="4347995"/>
              <a:ext cx="178169" cy="183346"/>
            </a:xfrm>
            <a:prstGeom prst="ellipse">
              <a:avLst/>
            </a:prstGeom>
            <a:solidFill>
              <a:srgbClr val="1D22E1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1034"/>
            <p:cNvSpPr>
              <a:spLocks noChangeArrowheads="1"/>
            </p:cNvSpPr>
            <p:nvPr/>
          </p:nvSpPr>
          <p:spPr bwMode="auto">
            <a:xfrm>
              <a:off x="6464758" y="4263973"/>
              <a:ext cx="328927" cy="339990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035"/>
            <p:cNvSpPr>
              <a:spLocks noChangeArrowheads="1"/>
            </p:cNvSpPr>
            <p:nvPr/>
          </p:nvSpPr>
          <p:spPr bwMode="auto">
            <a:xfrm>
              <a:off x="6055312" y="4277977"/>
              <a:ext cx="178169" cy="183346"/>
            </a:xfrm>
            <a:prstGeom prst="ellipse">
              <a:avLst/>
            </a:prstGeom>
            <a:solidFill>
              <a:srgbClr val="4044E6"/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036"/>
            <p:cNvSpPr>
              <a:spLocks noChangeArrowheads="1"/>
            </p:cNvSpPr>
            <p:nvPr/>
          </p:nvSpPr>
          <p:spPr bwMode="auto">
            <a:xfrm>
              <a:off x="5755509" y="5112950"/>
              <a:ext cx="176456" cy="18512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37"/>
            <p:cNvSpPr>
              <a:spLocks noChangeArrowheads="1"/>
            </p:cNvSpPr>
            <p:nvPr/>
          </p:nvSpPr>
          <p:spPr bwMode="auto">
            <a:xfrm>
              <a:off x="7408710" y="5070939"/>
              <a:ext cx="176456" cy="18512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38"/>
            <p:cNvSpPr>
              <a:spLocks noChangeArrowheads="1"/>
            </p:cNvSpPr>
            <p:nvPr/>
          </p:nvSpPr>
          <p:spPr bwMode="auto">
            <a:xfrm>
              <a:off x="7872976" y="3999653"/>
              <a:ext cx="176456" cy="18334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039"/>
            <p:cNvSpPr>
              <a:spLocks noChangeArrowheads="1"/>
            </p:cNvSpPr>
            <p:nvPr/>
          </p:nvSpPr>
          <p:spPr bwMode="auto">
            <a:xfrm>
              <a:off x="5973080" y="3400993"/>
              <a:ext cx="178169" cy="18334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040"/>
            <p:cNvSpPr>
              <a:spLocks noChangeArrowheads="1"/>
            </p:cNvSpPr>
            <p:nvPr/>
          </p:nvSpPr>
          <p:spPr bwMode="auto">
            <a:xfrm>
              <a:off x="5154189" y="4027660"/>
              <a:ext cx="176456" cy="18334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041"/>
            <p:cNvSpPr>
              <a:spLocks noChangeArrowheads="1"/>
            </p:cNvSpPr>
            <p:nvPr/>
          </p:nvSpPr>
          <p:spPr bwMode="auto">
            <a:xfrm>
              <a:off x="7066077" y="3414997"/>
              <a:ext cx="178169" cy="18334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42"/>
            <p:cNvSpPr>
              <a:spLocks/>
            </p:cNvSpPr>
            <p:nvPr/>
          </p:nvSpPr>
          <p:spPr bwMode="auto">
            <a:xfrm>
              <a:off x="5669851" y="4144941"/>
              <a:ext cx="289524" cy="195806"/>
            </a:xfrm>
            <a:custGeom>
              <a:avLst/>
              <a:gdLst>
                <a:gd name="T0" fmla="*/ 16 w 85"/>
                <a:gd name="T1" fmla="*/ 0 h 55"/>
                <a:gd name="T2" fmla="*/ 1 w 85"/>
                <a:gd name="T3" fmla="*/ 49 h 55"/>
                <a:gd name="T4" fmla="*/ 1 w 85"/>
                <a:gd name="T5" fmla="*/ 55 h 55"/>
                <a:gd name="T6" fmla="*/ 85 w 85"/>
                <a:gd name="T7" fmla="*/ 50 h 55"/>
                <a:gd name="T8" fmla="*/ 16 w 85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55"/>
                <a:gd name="T17" fmla="*/ 85 w 8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55">
                  <a:moveTo>
                    <a:pt x="16" y="0"/>
                  </a:moveTo>
                  <a:cubicBezTo>
                    <a:pt x="6" y="15"/>
                    <a:pt x="1" y="32"/>
                    <a:pt x="1" y="49"/>
                  </a:cubicBezTo>
                  <a:cubicBezTo>
                    <a:pt x="0" y="51"/>
                    <a:pt x="1" y="53"/>
                    <a:pt x="1" y="55"/>
                  </a:cubicBezTo>
                  <a:lnTo>
                    <a:pt x="85" y="5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49"/>
            <p:cNvSpPr>
              <a:spLocks/>
            </p:cNvSpPr>
            <p:nvPr/>
          </p:nvSpPr>
          <p:spPr bwMode="auto">
            <a:xfrm>
              <a:off x="7312773" y="4151942"/>
              <a:ext cx="282672" cy="199365"/>
            </a:xfrm>
            <a:custGeom>
              <a:avLst/>
              <a:gdLst>
                <a:gd name="T0" fmla="*/ 83 w 83"/>
                <a:gd name="T1" fmla="*/ 55 h 56"/>
                <a:gd name="T2" fmla="*/ 63 w 83"/>
                <a:gd name="T3" fmla="*/ 0 h 56"/>
                <a:gd name="T4" fmla="*/ 0 w 83"/>
                <a:gd name="T5" fmla="*/ 56 h 56"/>
                <a:gd name="T6" fmla="*/ 83 w 83"/>
                <a:gd name="T7" fmla="*/ 55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56"/>
                <a:gd name="T14" fmla="*/ 83 w 83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56">
                  <a:moveTo>
                    <a:pt x="83" y="55"/>
                  </a:moveTo>
                  <a:cubicBezTo>
                    <a:pt x="83" y="35"/>
                    <a:pt x="76" y="16"/>
                    <a:pt x="63" y="0"/>
                  </a:cubicBezTo>
                  <a:lnTo>
                    <a:pt x="0" y="56"/>
                  </a:lnTo>
                  <a:lnTo>
                    <a:pt x="83" y="5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063"/>
            <p:cNvSpPr>
              <a:spLocks noChangeArrowheads="1"/>
            </p:cNvSpPr>
            <p:nvPr/>
          </p:nvSpPr>
          <p:spPr bwMode="auto">
            <a:xfrm>
              <a:off x="7247672" y="5436786"/>
              <a:ext cx="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1064"/>
            <p:cNvSpPr>
              <a:spLocks noChangeArrowheads="1"/>
            </p:cNvSpPr>
            <p:nvPr/>
          </p:nvSpPr>
          <p:spPr bwMode="auto">
            <a:xfrm>
              <a:off x="7347036" y="5436787"/>
              <a:ext cx="685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4044E6"/>
                </a:solidFill>
              </a:rPr>
              <a:t>Atomic structure: Bohr model</a:t>
            </a:r>
            <a:endParaRPr lang="en-US" dirty="0">
              <a:solidFill>
                <a:srgbClr val="4044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191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</a:rPr>
              <a:t>electron charge: -1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or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-1.6</a:t>
            </a:r>
            <a:r>
              <a:rPr lang="en-US" altLang="zh-CN" sz="2800" b="1" dirty="0" smtClean="0">
                <a:solidFill>
                  <a:srgbClr val="232323"/>
                </a:solidFill>
                <a:ea typeface="宋体" pitchFamily="2" charset="-122"/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  <a:latin typeface="Arial" pitchFamily="34" charset="0"/>
              </a:rPr>
              <a:t>x</a:t>
            </a:r>
            <a:r>
              <a:rPr lang="en-US" altLang="zh-CN" sz="2800" b="1" dirty="0" smtClean="0">
                <a:solidFill>
                  <a:srgbClr val="232323"/>
                </a:solidFill>
                <a:latin typeface="Arial" pitchFamily="34" charset="0"/>
                <a:ea typeface="宋体" pitchFamily="2" charset="-122"/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10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-19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Coulomb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</a:rPr>
              <a:t>electron rest mass: </a:t>
            </a:r>
            <a:r>
              <a:rPr lang="en-US" dirty="0"/>
              <a:t>5.486×10</a:t>
            </a:r>
            <a:r>
              <a:rPr lang="en-US" baseline="30000" dirty="0"/>
              <a:t>−</a:t>
            </a:r>
            <a:r>
              <a:rPr lang="en-US" baseline="30000" dirty="0" smtClean="0"/>
              <a:t>4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u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dirty="0">
                <a:solidFill>
                  <a:srgbClr val="232323"/>
                </a:solidFill>
              </a:rPr>
              <a:t>e</a:t>
            </a:r>
            <a:r>
              <a:rPr lang="en-US" altLang="en-US" dirty="0" smtClean="0">
                <a:solidFill>
                  <a:srgbClr val="232323"/>
                </a:solidFill>
              </a:rPr>
              <a:t>lectron mass energy equivalence: 511 </a:t>
            </a:r>
            <a:r>
              <a:rPr lang="en-US" altLang="en-US" dirty="0" err="1" smtClean="0">
                <a:solidFill>
                  <a:srgbClr val="232323"/>
                </a:solidFill>
              </a:rPr>
              <a:t>keV</a:t>
            </a:r>
            <a:endParaRPr lang="en-US" altLang="en-US" sz="2400" b="1" dirty="0" smtClean="0">
              <a:solidFill>
                <a:srgbClr val="232323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</a:rPr>
              <a:t>nuclear charge: +Z (atomic number)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</a:rPr>
              <a:t>Pauli exclusion principle: </a:t>
            </a:r>
          </a:p>
          <a:p>
            <a:pPr lvl="1">
              <a:spcBef>
                <a:spcPct val="0"/>
              </a:spcBef>
              <a:buClr>
                <a:srgbClr val="00B050"/>
              </a:buClr>
              <a:buFont typeface="Monotype Sorts" charset="2"/>
              <a:buChar char="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electrons allowed for </a:t>
            </a: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an inner shell ≤ 2n</a:t>
            </a:r>
            <a:r>
              <a:rPr lang="en-US" altLang="zh-CN" sz="2400" b="1" baseline="30000" dirty="0" smtClean="0">
                <a:solidFill>
                  <a:srgbClr val="000000"/>
                </a:solidFill>
                <a:ea typeface="宋体" pitchFamily="2" charset="-122"/>
              </a:rPr>
              <a:t>2</a:t>
            </a: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         (n = 1, 2, 3, …)</a:t>
            </a:r>
            <a:endParaRPr lang="en-US" altLang="zh-CN" sz="2400" b="1" baseline="30000" dirty="0" smtClean="0">
              <a:solidFill>
                <a:srgbClr val="000000"/>
              </a:solidFill>
              <a:ea typeface="宋体" pitchFamily="2" charset="-122"/>
            </a:endParaRPr>
          </a:p>
          <a:p>
            <a:pPr lvl="1">
              <a:spcBef>
                <a:spcPct val="0"/>
              </a:spcBef>
              <a:buClr>
                <a:srgbClr val="00B050"/>
              </a:buClr>
              <a:buFont typeface="Monotype Sorts" charset="2"/>
              <a:buChar char=""/>
            </a:pPr>
            <a:r>
              <a:rPr lang="en-US" altLang="en-US" sz="2400" b="1" dirty="0" smtClean="0">
                <a:solidFill>
                  <a:srgbClr val="000000"/>
                </a:solidFill>
              </a:rPr>
              <a:t>electrons allowed for </a:t>
            </a: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an outer shell ≤ 8</a:t>
            </a:r>
            <a:endParaRPr lang="en-US" altLang="en-US" sz="2400" b="1" dirty="0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78511" y="304800"/>
            <a:ext cx="77724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Atomic f</a:t>
            </a:r>
            <a:r>
              <a:rPr lang="en-US" altLang="en-US" dirty="0" smtClean="0">
                <a:solidFill>
                  <a:srgbClr val="4044E6"/>
                </a:solidFill>
              </a:rPr>
              <a:t>orce and energy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62217" y="1676400"/>
            <a:ext cx="8419481" cy="50292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dirty="0">
                <a:solidFill>
                  <a:srgbClr val="000000"/>
                </a:solidFill>
              </a:rPr>
              <a:t>e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lectron binding energy</a:t>
            </a:r>
          </a:p>
          <a:p>
            <a:pPr lvl="1">
              <a:spcBef>
                <a:spcPct val="0"/>
              </a:spcBef>
              <a:buClr>
                <a:srgbClr val="00B050"/>
              </a:buClr>
              <a:buFont typeface="Monotype Sorts" charset="2"/>
              <a:buChar char=""/>
            </a:pPr>
            <a:r>
              <a:rPr lang="en-US" altLang="en-US" sz="2000" dirty="0">
                <a:solidFill>
                  <a:srgbClr val="000000"/>
                </a:solidFill>
              </a:rPr>
              <a:t>attractive electric force between the nucleus and electrons</a:t>
            </a:r>
          </a:p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binding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energy</a:t>
            </a:r>
          </a:p>
          <a:p>
            <a:pPr lvl="1">
              <a:spcBef>
                <a:spcPct val="10000"/>
              </a:spcBef>
              <a:buClr>
                <a:srgbClr val="00B050"/>
              </a:buClr>
              <a:buFont typeface="Monotype Sorts" charset="2"/>
              <a:buChar char=""/>
            </a:pPr>
            <a:r>
              <a:rPr lang="en-US" altLang="en-US" dirty="0" smtClean="0">
                <a:solidFill>
                  <a:srgbClr val="000000"/>
                </a:solidFill>
                <a:ea typeface="宋体" pitchFamily="2" charset="-122"/>
              </a:rPr>
              <a:t>energy needed to free an </a:t>
            </a:r>
          </a:p>
          <a:p>
            <a:pPr marL="457200" lvl="1" indent="0">
              <a:spcBef>
                <a:spcPts val="0"/>
              </a:spcBef>
              <a:buClr>
                <a:srgbClr val="00B050"/>
              </a:buClr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ea typeface="宋体" pitchFamily="2" charset="-122"/>
              </a:rPr>
              <a:t>   electron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a few </a:t>
            </a:r>
            <a:r>
              <a:rPr lang="en-US" altLang="zh-CN" dirty="0" err="1">
                <a:solidFill>
                  <a:srgbClr val="000000"/>
                </a:solidFill>
                <a:ea typeface="宋体" pitchFamily="2" charset="-122"/>
              </a:rPr>
              <a:t>eV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(H) to ~100 </a:t>
            </a:r>
            <a:r>
              <a:rPr lang="en-US" altLang="zh-CN" dirty="0" err="1" smtClean="0">
                <a:solidFill>
                  <a:srgbClr val="000000"/>
                </a:solidFill>
                <a:ea typeface="宋体" pitchFamily="2" charset="-122"/>
              </a:rPr>
              <a:t>keV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(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U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)</a:t>
            </a:r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  <a:p>
            <a:pPr lvl="1">
              <a:spcBef>
                <a:spcPct val="0"/>
              </a:spcBef>
              <a:buClr>
                <a:srgbClr val="00B050"/>
              </a:buClr>
              <a:buFont typeface="Monotype Sorts" charset="2"/>
              <a:buChar char=""/>
            </a:pP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decreases with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distance </a:t>
            </a:r>
          </a:p>
          <a:p>
            <a:pPr lvl="1">
              <a:spcBef>
                <a:spcPct val="0"/>
              </a:spcBef>
              <a:buClr>
                <a:srgbClr val="00B050"/>
              </a:buClr>
              <a:buNone/>
            </a:pP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   from 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nucleus(outer orbits)</a:t>
            </a:r>
          </a:p>
          <a:p>
            <a:pPr lvl="1">
              <a:spcBef>
                <a:spcPct val="0"/>
              </a:spcBef>
              <a:buClr>
                <a:srgbClr val="00B050"/>
              </a:buClr>
              <a:buFont typeface="Monotype Sorts" charset="2"/>
              <a:buChar char=""/>
            </a:pP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decreases with smaller</a:t>
            </a:r>
          </a:p>
          <a:p>
            <a:pPr lvl="1">
              <a:spcBef>
                <a:spcPct val="0"/>
              </a:spcBef>
              <a:buClr>
                <a:srgbClr val="00B050"/>
              </a:buClr>
              <a:buFont typeface="Monotype Sorts" charset="2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	 nuclear charge</a:t>
            </a:r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403" name="Rectangle 1063"/>
          <p:cNvSpPr>
            <a:spLocks noChangeArrowheads="1"/>
          </p:cNvSpPr>
          <p:nvPr/>
        </p:nvSpPr>
        <p:spPr bwMode="auto">
          <a:xfrm>
            <a:off x="7427483" y="6302993"/>
            <a:ext cx="0" cy="40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334000" y="4267200"/>
            <a:ext cx="4064000" cy="2477471"/>
            <a:chOff x="5402567" y="3505200"/>
            <a:chExt cx="4064000" cy="2477471"/>
          </a:xfrm>
        </p:grpSpPr>
        <p:sp>
          <p:nvSpPr>
            <p:cNvPr id="16388" name="AutoShape 1029"/>
            <p:cNvSpPr>
              <a:spLocks noChangeAspect="1" noChangeArrowheads="1" noTextEdit="1"/>
            </p:cNvSpPr>
            <p:nvPr/>
          </p:nvSpPr>
          <p:spPr bwMode="auto">
            <a:xfrm>
              <a:off x="5402567" y="3505200"/>
              <a:ext cx="4064000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587630" y="3644047"/>
              <a:ext cx="3679569" cy="2338624"/>
              <a:chOff x="5334000" y="4267200"/>
              <a:chExt cx="3520612" cy="2338624"/>
            </a:xfrm>
          </p:grpSpPr>
          <p:sp>
            <p:nvSpPr>
              <p:cNvPr id="16390" name="Oval 1031"/>
              <p:cNvSpPr>
                <a:spLocks noChangeArrowheads="1"/>
              </p:cNvSpPr>
              <p:nvPr/>
            </p:nvSpPr>
            <p:spPr bwMode="auto">
              <a:xfrm>
                <a:off x="5361411" y="4295207"/>
                <a:ext cx="2854127" cy="1948269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Oval 1032"/>
              <p:cNvSpPr>
                <a:spLocks noChangeArrowheads="1"/>
              </p:cNvSpPr>
              <p:nvPr/>
            </p:nvSpPr>
            <p:spPr bwMode="auto">
              <a:xfrm>
                <a:off x="6317355" y="4809845"/>
                <a:ext cx="997060" cy="989014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Oval 1034"/>
              <p:cNvSpPr>
                <a:spLocks noChangeArrowheads="1"/>
              </p:cNvSpPr>
              <p:nvPr/>
            </p:nvSpPr>
            <p:spPr bwMode="auto">
              <a:xfrm>
                <a:off x="6644569" y="5130180"/>
                <a:ext cx="328927" cy="33433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Oval 1036"/>
              <p:cNvSpPr>
                <a:spLocks noChangeArrowheads="1"/>
              </p:cNvSpPr>
              <p:nvPr/>
            </p:nvSpPr>
            <p:spPr bwMode="auto">
              <a:xfrm>
                <a:off x="5935320" y="5979156"/>
                <a:ext cx="176456" cy="182049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Oval 1037"/>
              <p:cNvSpPr>
                <a:spLocks noChangeArrowheads="1"/>
              </p:cNvSpPr>
              <p:nvPr/>
            </p:nvSpPr>
            <p:spPr bwMode="auto">
              <a:xfrm>
                <a:off x="7588521" y="5937145"/>
                <a:ext cx="176456" cy="182049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Oval 1038"/>
              <p:cNvSpPr>
                <a:spLocks noChangeArrowheads="1"/>
              </p:cNvSpPr>
              <p:nvPr/>
            </p:nvSpPr>
            <p:spPr bwMode="auto">
              <a:xfrm>
                <a:off x="8052787" y="4865860"/>
                <a:ext cx="176456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Oval 1039"/>
              <p:cNvSpPr>
                <a:spLocks noChangeArrowheads="1"/>
              </p:cNvSpPr>
              <p:nvPr/>
            </p:nvSpPr>
            <p:spPr bwMode="auto">
              <a:xfrm>
                <a:off x="6152891" y="4267200"/>
                <a:ext cx="178169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Oval 1040"/>
              <p:cNvSpPr>
                <a:spLocks noChangeArrowheads="1"/>
              </p:cNvSpPr>
              <p:nvPr/>
            </p:nvSpPr>
            <p:spPr bwMode="auto">
              <a:xfrm>
                <a:off x="5334000" y="4893867"/>
                <a:ext cx="176456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Oval 1041"/>
              <p:cNvSpPr>
                <a:spLocks noChangeArrowheads="1"/>
              </p:cNvSpPr>
              <p:nvPr/>
            </p:nvSpPr>
            <p:spPr bwMode="auto">
              <a:xfrm>
                <a:off x="7245888" y="4281204"/>
                <a:ext cx="178169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1042"/>
              <p:cNvSpPr>
                <a:spLocks/>
              </p:cNvSpPr>
              <p:nvPr/>
            </p:nvSpPr>
            <p:spPr bwMode="auto">
              <a:xfrm>
                <a:off x="5849662" y="5011148"/>
                <a:ext cx="289524" cy="192551"/>
              </a:xfrm>
              <a:custGeom>
                <a:avLst/>
                <a:gdLst>
                  <a:gd name="T0" fmla="*/ 16 w 85"/>
                  <a:gd name="T1" fmla="*/ 0 h 55"/>
                  <a:gd name="T2" fmla="*/ 1 w 85"/>
                  <a:gd name="T3" fmla="*/ 49 h 55"/>
                  <a:gd name="T4" fmla="*/ 1 w 85"/>
                  <a:gd name="T5" fmla="*/ 55 h 55"/>
                  <a:gd name="T6" fmla="*/ 85 w 85"/>
                  <a:gd name="T7" fmla="*/ 50 h 55"/>
                  <a:gd name="T8" fmla="*/ 16 w 85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55"/>
                  <a:gd name="T17" fmla="*/ 85 w 8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55">
                    <a:moveTo>
                      <a:pt x="16" y="0"/>
                    </a:moveTo>
                    <a:cubicBezTo>
                      <a:pt x="6" y="15"/>
                      <a:pt x="1" y="32"/>
                      <a:pt x="1" y="49"/>
                    </a:cubicBezTo>
                    <a:cubicBezTo>
                      <a:pt x="0" y="51"/>
                      <a:pt x="1" y="53"/>
                      <a:pt x="1" y="55"/>
                    </a:cubicBezTo>
                    <a:lnTo>
                      <a:pt x="85" y="50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1049"/>
              <p:cNvSpPr>
                <a:spLocks/>
              </p:cNvSpPr>
              <p:nvPr/>
            </p:nvSpPr>
            <p:spPr bwMode="auto">
              <a:xfrm>
                <a:off x="7492584" y="5018150"/>
                <a:ext cx="282672" cy="196052"/>
              </a:xfrm>
              <a:custGeom>
                <a:avLst/>
                <a:gdLst>
                  <a:gd name="T0" fmla="*/ 83 w 83"/>
                  <a:gd name="T1" fmla="*/ 55 h 56"/>
                  <a:gd name="T2" fmla="*/ 63 w 83"/>
                  <a:gd name="T3" fmla="*/ 0 h 56"/>
                  <a:gd name="T4" fmla="*/ 0 w 83"/>
                  <a:gd name="T5" fmla="*/ 56 h 56"/>
                  <a:gd name="T6" fmla="*/ 83 w 83"/>
                  <a:gd name="T7" fmla="*/ 55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56"/>
                  <a:gd name="T14" fmla="*/ 83 w 83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56">
                    <a:moveTo>
                      <a:pt x="83" y="55"/>
                    </a:moveTo>
                    <a:cubicBezTo>
                      <a:pt x="83" y="35"/>
                      <a:pt x="76" y="16"/>
                      <a:pt x="63" y="0"/>
                    </a:cubicBezTo>
                    <a:lnTo>
                      <a:pt x="0" y="56"/>
                    </a:lnTo>
                    <a:lnTo>
                      <a:pt x="83" y="5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Rectangle 1064"/>
              <p:cNvSpPr>
                <a:spLocks noChangeArrowheads="1"/>
              </p:cNvSpPr>
              <p:nvPr/>
            </p:nvSpPr>
            <p:spPr bwMode="auto">
              <a:xfrm>
                <a:off x="7526847" y="6302993"/>
                <a:ext cx="68526" cy="302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000000"/>
                    </a:solidFill>
                    <a:latin typeface="Geneva" charset="0"/>
                  </a:rPr>
                  <a:t> </a:t>
                </a:r>
                <a:endParaRPr lang="en-US"/>
              </a:p>
            </p:txBody>
          </p:sp>
          <p:sp>
            <p:nvSpPr>
              <p:cNvPr id="16405" name="Rectangle 1066"/>
              <p:cNvSpPr>
                <a:spLocks noChangeArrowheads="1"/>
              </p:cNvSpPr>
              <p:nvPr/>
            </p:nvSpPr>
            <p:spPr bwMode="auto">
              <a:xfrm>
                <a:off x="6293370" y="5816363"/>
                <a:ext cx="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406" name="Rectangle 1067"/>
              <p:cNvSpPr>
                <a:spLocks noChangeArrowheads="1"/>
              </p:cNvSpPr>
              <p:nvPr/>
            </p:nvSpPr>
            <p:spPr bwMode="auto">
              <a:xfrm>
                <a:off x="6450981" y="5816363"/>
                <a:ext cx="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408" name="Rectangle 1069"/>
              <p:cNvSpPr>
                <a:spLocks noChangeArrowheads="1"/>
              </p:cNvSpPr>
              <p:nvPr/>
            </p:nvSpPr>
            <p:spPr bwMode="auto">
              <a:xfrm>
                <a:off x="6740506" y="5816363"/>
                <a:ext cx="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410" name="Rectangle 1071"/>
              <p:cNvSpPr>
                <a:spLocks noChangeArrowheads="1"/>
              </p:cNvSpPr>
              <p:nvPr/>
            </p:nvSpPr>
            <p:spPr bwMode="auto">
              <a:xfrm>
                <a:off x="7100270" y="5816363"/>
                <a:ext cx="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411" name="Rectangle 1072"/>
              <p:cNvSpPr>
                <a:spLocks noChangeArrowheads="1"/>
              </p:cNvSpPr>
              <p:nvPr/>
            </p:nvSpPr>
            <p:spPr bwMode="auto">
              <a:xfrm>
                <a:off x="7256167" y="5816363"/>
                <a:ext cx="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412" name="Rectangle 1073"/>
              <p:cNvSpPr>
                <a:spLocks noChangeArrowheads="1"/>
              </p:cNvSpPr>
              <p:nvPr/>
            </p:nvSpPr>
            <p:spPr bwMode="auto">
              <a:xfrm>
                <a:off x="8069919" y="5760348"/>
                <a:ext cx="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413" name="Rectangle 1074"/>
              <p:cNvSpPr>
                <a:spLocks noChangeArrowheads="1"/>
              </p:cNvSpPr>
              <p:nvPr/>
            </p:nvSpPr>
            <p:spPr bwMode="auto">
              <a:xfrm>
                <a:off x="8225817" y="5760348"/>
                <a:ext cx="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414" name="Rectangle 1075"/>
              <p:cNvSpPr>
                <a:spLocks noChangeArrowheads="1"/>
              </p:cNvSpPr>
              <p:nvPr/>
            </p:nvSpPr>
            <p:spPr bwMode="auto">
              <a:xfrm flipH="1">
                <a:off x="8489644" y="5760348"/>
                <a:ext cx="19715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15" name="Rectangle 1076"/>
              <p:cNvSpPr>
                <a:spLocks noChangeArrowheads="1"/>
              </p:cNvSpPr>
              <p:nvPr/>
            </p:nvSpPr>
            <p:spPr bwMode="auto">
              <a:xfrm>
                <a:off x="8382000" y="5715000"/>
                <a:ext cx="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416" name="Rectangle 1077"/>
              <p:cNvSpPr>
                <a:spLocks noChangeArrowheads="1"/>
              </p:cNvSpPr>
              <p:nvPr/>
            </p:nvSpPr>
            <p:spPr bwMode="auto">
              <a:xfrm>
                <a:off x="8698649" y="5760348"/>
                <a:ext cx="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6417" name="Rectangle 1078"/>
              <p:cNvSpPr>
                <a:spLocks noChangeArrowheads="1"/>
              </p:cNvSpPr>
              <p:nvPr/>
            </p:nvSpPr>
            <p:spPr bwMode="auto">
              <a:xfrm>
                <a:off x="8854547" y="5760348"/>
                <a:ext cx="6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32" name="Oval 1041"/>
              <p:cNvSpPr>
                <a:spLocks noChangeArrowheads="1"/>
              </p:cNvSpPr>
              <p:nvPr/>
            </p:nvSpPr>
            <p:spPr bwMode="auto">
              <a:xfrm>
                <a:off x="7129093" y="4915626"/>
                <a:ext cx="178169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Oval 1038"/>
              <p:cNvSpPr>
                <a:spLocks noChangeArrowheads="1"/>
              </p:cNvSpPr>
              <p:nvPr/>
            </p:nvSpPr>
            <p:spPr bwMode="auto">
              <a:xfrm>
                <a:off x="6369606" y="5496602"/>
                <a:ext cx="176456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638006" y="5611336"/>
              <a:ext cx="1237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</a:t>
              </a:r>
              <a:r>
                <a:rPr lang="en-US" sz="1800" baseline="-25000" dirty="0" smtClean="0"/>
                <a:t>2</a:t>
              </a:r>
              <a:r>
                <a:rPr lang="en-US" sz="1800" dirty="0" smtClean="0"/>
                <a:t> = -5 eV</a:t>
              </a:r>
              <a:endParaRPr lang="en-US" sz="1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12403" y="5101196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</a:t>
              </a:r>
              <a:r>
                <a:rPr lang="en-US" sz="1800" baseline="-25000" dirty="0" smtClean="0"/>
                <a:t>1</a:t>
              </a:r>
              <a:r>
                <a:rPr lang="en-US" sz="1800" dirty="0" smtClean="0"/>
                <a:t> = -10 eV</a:t>
              </a:r>
              <a:endParaRPr lang="en-US" sz="1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3357" y="304800"/>
            <a:ext cx="80010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4044E6"/>
                </a:solidFill>
              </a:rPr>
              <a:t>Transition of orbital electrons</a:t>
            </a:r>
            <a:endParaRPr lang="en-US" sz="2800" dirty="0" smtClean="0">
              <a:solidFill>
                <a:srgbClr val="4044E6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992154"/>
          </a:xfrm>
        </p:spPr>
        <p:txBody>
          <a:bodyPr/>
          <a:lstStyle/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Inner shell electron vacancies are filled by outer shell electrons, releasing the difference in binding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energies</a:t>
            </a:r>
            <a:endParaRPr lang="en-US" altLang="en-US" sz="2600" b="1" dirty="0" smtClean="0">
              <a:solidFill>
                <a:srgbClr val="232323"/>
              </a:solidFill>
            </a:endParaRPr>
          </a:p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dirty="0" smtClean="0">
                <a:solidFill>
                  <a:srgbClr val="232323"/>
                </a:solidFill>
              </a:rPr>
              <a:t>The energy difference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600" dirty="0" smtClean="0">
                <a:solidFill>
                  <a:srgbClr val="232323"/>
                </a:solidFill>
              </a:rPr>
              <a:t>    results in </a:t>
            </a:r>
            <a:endParaRPr lang="en-US" altLang="en-US" sz="2600" dirty="0">
              <a:solidFill>
                <a:srgbClr val="232323"/>
              </a:solidFill>
            </a:endParaRPr>
          </a:p>
          <a:p>
            <a:pPr lvl="1">
              <a:spcBef>
                <a:spcPts val="600"/>
              </a:spcBef>
              <a:buClr>
                <a:srgbClr val="00B050"/>
              </a:buClr>
              <a:buFont typeface="Monotype Sorts" charset="2"/>
              <a:buChar char=""/>
            </a:pPr>
            <a:r>
              <a:rPr lang="en-US" altLang="en-US" dirty="0">
                <a:solidFill>
                  <a:srgbClr val="232323"/>
                </a:solidFill>
              </a:rPr>
              <a:t>emission of characteristic </a:t>
            </a:r>
            <a:endParaRPr lang="en-US" altLang="en-US" dirty="0" smtClean="0">
              <a:solidFill>
                <a:srgbClr val="232323"/>
              </a:solidFill>
            </a:endParaRP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None/>
            </a:pPr>
            <a:r>
              <a:rPr lang="en-US" altLang="en-US" dirty="0">
                <a:solidFill>
                  <a:srgbClr val="232323"/>
                </a:solidFill>
              </a:rPr>
              <a:t> </a:t>
            </a:r>
            <a:r>
              <a:rPr lang="en-US" altLang="en-US" dirty="0" smtClean="0">
                <a:solidFill>
                  <a:srgbClr val="232323"/>
                </a:solidFill>
              </a:rPr>
              <a:t>   x-rays, or</a:t>
            </a:r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  <a:p>
            <a:pPr lvl="1">
              <a:spcBef>
                <a:spcPts val="0"/>
              </a:spcBef>
              <a:buClr>
                <a:srgbClr val="00B050"/>
              </a:buClr>
              <a:buFont typeface="Monotype Sorts" charset="2"/>
              <a:buChar char=""/>
            </a:pPr>
            <a:r>
              <a:rPr lang="en-US" altLang="en-US" dirty="0">
                <a:solidFill>
                  <a:srgbClr val="232323"/>
                </a:solidFill>
              </a:rPr>
              <a:t>emission of Auger 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None/>
            </a:pPr>
            <a:r>
              <a:rPr lang="en-US" altLang="en-US" dirty="0" smtClean="0">
                <a:solidFill>
                  <a:srgbClr val="232323"/>
                </a:solidFill>
              </a:rPr>
              <a:t>    electrons</a:t>
            </a:r>
            <a:endParaRPr lang="en-US" altLang="en-US" dirty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5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04800"/>
            <a:ext cx="83058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4044E6"/>
                </a:solidFill>
              </a:rPr>
              <a:t>C</a:t>
            </a:r>
            <a:r>
              <a:rPr lang="en-US" altLang="en-US" dirty="0" smtClean="0">
                <a:solidFill>
                  <a:srgbClr val="4044E6"/>
                </a:solidFill>
              </a:rPr>
              <a:t>haracteristic x-rays and Auger electrons</a:t>
            </a:r>
            <a:endParaRPr lang="en-US" sz="4000" dirty="0">
              <a:solidFill>
                <a:srgbClr val="4044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" y="5638800"/>
            <a:ext cx="8991600" cy="914400"/>
          </a:xfrm>
        </p:spPr>
        <p:txBody>
          <a:bodyPr/>
          <a:lstStyle/>
          <a:p>
            <a:pPr lvl="1">
              <a:lnSpc>
                <a:spcPct val="130000"/>
              </a:lnSpc>
              <a:buClr>
                <a:srgbClr val="F57B49"/>
              </a:buCl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1733" y="2385329"/>
            <a:ext cx="6400800" cy="3368675"/>
            <a:chOff x="2286000" y="2667000"/>
            <a:chExt cx="4572000" cy="2547938"/>
          </a:xfrm>
        </p:grpSpPr>
        <p:sp>
          <p:nvSpPr>
            <p:cNvPr id="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286000" y="2667000"/>
              <a:ext cx="45720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001963" y="2722563"/>
              <a:ext cx="2878138" cy="2052638"/>
            </a:xfrm>
            <a:prstGeom prst="ellipse">
              <a:avLst/>
            </a:prstGeom>
            <a:noFill/>
            <a:ln w="555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3965575" y="3263900"/>
              <a:ext cx="1006475" cy="1042988"/>
            </a:xfrm>
            <a:prstGeom prst="ellipse">
              <a:avLst/>
            </a:prstGeom>
            <a:noFill/>
            <a:ln w="555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4873625" y="3689350"/>
              <a:ext cx="179388" cy="192088"/>
            </a:xfrm>
            <a:prstGeom prst="ellipse">
              <a:avLst/>
            </a:prstGeom>
            <a:solidFill>
              <a:srgbClr val="FFFFFF"/>
            </a:solidFill>
            <a:ln w="412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295775" y="3602038"/>
              <a:ext cx="330200" cy="352425"/>
            </a:xfrm>
            <a:prstGeom prst="ellipse">
              <a:avLst/>
            </a:prstGeom>
            <a:solidFill>
              <a:srgbClr val="FF0000"/>
            </a:solidFill>
            <a:ln w="412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3883025" y="3616325"/>
              <a:ext cx="179388" cy="192088"/>
            </a:xfrm>
            <a:prstGeom prst="ellipse">
              <a:avLst/>
            </a:prstGeom>
            <a:solidFill>
              <a:srgbClr val="FFFFFF"/>
            </a:solidFill>
            <a:ln w="412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579813" y="4492625"/>
              <a:ext cx="179388" cy="193675"/>
            </a:xfrm>
            <a:prstGeom prst="ellipse">
              <a:avLst/>
            </a:prstGeom>
            <a:solidFill>
              <a:srgbClr val="0000FF"/>
            </a:solidFill>
            <a:ln w="412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6688" y="4449763"/>
              <a:ext cx="177800" cy="192088"/>
            </a:xfrm>
            <a:prstGeom prst="ellipse">
              <a:avLst/>
            </a:prstGeom>
            <a:solidFill>
              <a:srgbClr val="0000FF"/>
            </a:solidFill>
            <a:ln w="412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715000" y="3324225"/>
              <a:ext cx="177800" cy="192088"/>
            </a:xfrm>
            <a:prstGeom prst="ellipse">
              <a:avLst/>
            </a:prstGeom>
            <a:solidFill>
              <a:srgbClr val="0000FF"/>
            </a:solidFill>
            <a:ln w="412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3800475" y="2695575"/>
              <a:ext cx="179388" cy="192088"/>
            </a:xfrm>
            <a:prstGeom prst="ellipse">
              <a:avLst/>
            </a:prstGeom>
            <a:solidFill>
              <a:srgbClr val="0000FF"/>
            </a:solidFill>
            <a:ln w="412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2974975" y="3352800"/>
              <a:ext cx="177800" cy="192088"/>
            </a:xfrm>
            <a:prstGeom prst="ellipse">
              <a:avLst/>
            </a:prstGeom>
            <a:solidFill>
              <a:srgbClr val="0000FF"/>
            </a:solidFill>
            <a:ln w="412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4902200" y="2709863"/>
              <a:ext cx="179388" cy="192088"/>
            </a:xfrm>
            <a:prstGeom prst="ellipse">
              <a:avLst/>
            </a:prstGeom>
            <a:solidFill>
              <a:srgbClr val="0000FF"/>
            </a:solidFill>
            <a:ln w="412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494088" y="3478213"/>
              <a:ext cx="292100" cy="2016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" y="49"/>
                </a:cxn>
                <a:cxn ang="0">
                  <a:pos x="1" y="55"/>
                </a:cxn>
                <a:cxn ang="0">
                  <a:pos x="85" y="50"/>
                </a:cxn>
                <a:cxn ang="0">
                  <a:pos x="16" y="0"/>
                </a:cxn>
              </a:cxnLst>
              <a:rect l="0" t="0" r="r" b="b"/>
              <a:pathLst>
                <a:path w="85" h="55">
                  <a:moveTo>
                    <a:pt x="16" y="0"/>
                  </a:moveTo>
                  <a:cubicBezTo>
                    <a:pt x="6" y="15"/>
                    <a:pt x="1" y="32"/>
                    <a:pt x="1" y="49"/>
                  </a:cubicBezTo>
                  <a:cubicBezTo>
                    <a:pt x="0" y="51"/>
                    <a:pt x="1" y="53"/>
                    <a:pt x="1" y="55"/>
                  </a:cubicBezTo>
                  <a:lnTo>
                    <a:pt x="85" y="5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2713038" y="3895725"/>
              <a:ext cx="277813" cy="247650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108" y="0"/>
                </a:cxn>
                <a:cxn ang="0">
                  <a:pos x="71" y="105"/>
                </a:cxn>
                <a:cxn ang="0">
                  <a:pos x="175" y="112"/>
                </a:cxn>
                <a:cxn ang="0">
                  <a:pos x="0" y="156"/>
                </a:cxn>
              </a:cxnLst>
              <a:rect l="0" t="0" r="r" b="b"/>
              <a:pathLst>
                <a:path w="175" h="156">
                  <a:moveTo>
                    <a:pt x="0" y="156"/>
                  </a:moveTo>
                  <a:lnTo>
                    <a:pt x="108" y="0"/>
                  </a:lnTo>
                  <a:lnTo>
                    <a:pt x="71" y="105"/>
                  </a:lnTo>
                  <a:lnTo>
                    <a:pt x="175" y="11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33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3228975" y="3665538"/>
              <a:ext cx="144463" cy="127000"/>
            </a:xfrm>
            <a:custGeom>
              <a:avLst/>
              <a:gdLst/>
              <a:ahLst/>
              <a:cxnLst>
                <a:cxn ang="0">
                  <a:pos x="91" y="29"/>
                </a:cxn>
                <a:cxn ang="0">
                  <a:pos x="20" y="80"/>
                </a:cxn>
                <a:cxn ang="0">
                  <a:pos x="0" y="50"/>
                </a:cxn>
                <a:cxn ang="0">
                  <a:pos x="72" y="0"/>
                </a:cxn>
                <a:cxn ang="0">
                  <a:pos x="91" y="29"/>
                </a:cxn>
              </a:cxnLst>
              <a:rect l="0" t="0" r="r" b="b"/>
              <a:pathLst>
                <a:path w="91" h="80">
                  <a:moveTo>
                    <a:pt x="91" y="29"/>
                  </a:moveTo>
                  <a:lnTo>
                    <a:pt x="20" y="80"/>
                  </a:lnTo>
                  <a:lnTo>
                    <a:pt x="0" y="50"/>
                  </a:lnTo>
                  <a:lnTo>
                    <a:pt x="72" y="0"/>
                  </a:lnTo>
                  <a:lnTo>
                    <a:pt x="91" y="29"/>
                  </a:lnTo>
                  <a:close/>
                </a:path>
              </a:pathLst>
            </a:custGeom>
            <a:solidFill>
              <a:srgbClr val="33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auto">
            <a:xfrm>
              <a:off x="3067050" y="3778250"/>
              <a:ext cx="144463" cy="127000"/>
            </a:xfrm>
            <a:custGeom>
              <a:avLst/>
              <a:gdLst/>
              <a:ahLst/>
              <a:cxnLst>
                <a:cxn ang="0">
                  <a:pos x="91" y="30"/>
                </a:cxn>
                <a:cxn ang="0">
                  <a:pos x="20" y="80"/>
                </a:cxn>
                <a:cxn ang="0">
                  <a:pos x="0" y="51"/>
                </a:cxn>
                <a:cxn ang="0">
                  <a:pos x="72" y="0"/>
                </a:cxn>
                <a:cxn ang="0">
                  <a:pos x="91" y="30"/>
                </a:cxn>
              </a:cxnLst>
              <a:rect l="0" t="0" r="r" b="b"/>
              <a:pathLst>
                <a:path w="91" h="80">
                  <a:moveTo>
                    <a:pt x="91" y="30"/>
                  </a:moveTo>
                  <a:lnTo>
                    <a:pt x="20" y="80"/>
                  </a:lnTo>
                  <a:lnTo>
                    <a:pt x="0" y="51"/>
                  </a:lnTo>
                  <a:lnTo>
                    <a:pt x="72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33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2905125" y="3887788"/>
              <a:ext cx="144463" cy="131763"/>
            </a:xfrm>
            <a:custGeom>
              <a:avLst/>
              <a:gdLst/>
              <a:ahLst/>
              <a:cxnLst>
                <a:cxn ang="0">
                  <a:pos x="91" y="32"/>
                </a:cxn>
                <a:cxn ang="0">
                  <a:pos x="20" y="83"/>
                </a:cxn>
                <a:cxn ang="0">
                  <a:pos x="0" y="53"/>
                </a:cxn>
                <a:cxn ang="0">
                  <a:pos x="74" y="0"/>
                </a:cxn>
                <a:cxn ang="0">
                  <a:pos x="91" y="32"/>
                </a:cxn>
              </a:cxnLst>
              <a:rect l="0" t="0" r="r" b="b"/>
              <a:pathLst>
                <a:path w="91" h="83">
                  <a:moveTo>
                    <a:pt x="91" y="32"/>
                  </a:moveTo>
                  <a:lnTo>
                    <a:pt x="20" y="83"/>
                  </a:lnTo>
                  <a:lnTo>
                    <a:pt x="0" y="53"/>
                  </a:lnTo>
                  <a:lnTo>
                    <a:pt x="74" y="0"/>
                  </a:lnTo>
                  <a:lnTo>
                    <a:pt x="91" y="32"/>
                  </a:lnTo>
                  <a:close/>
                </a:path>
              </a:pathLst>
            </a:custGeom>
            <a:solidFill>
              <a:srgbClr val="33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2809875" y="4000500"/>
              <a:ext cx="82550" cy="84138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19" y="53"/>
                </a:cxn>
                <a:cxn ang="0">
                  <a:pos x="0" y="23"/>
                </a:cxn>
                <a:cxn ang="0">
                  <a:pos x="32" y="0"/>
                </a:cxn>
                <a:cxn ang="0">
                  <a:pos x="52" y="33"/>
                </a:cxn>
              </a:cxnLst>
              <a:rect l="0" t="0" r="r" b="b"/>
              <a:pathLst>
                <a:path w="52" h="53">
                  <a:moveTo>
                    <a:pt x="52" y="33"/>
                  </a:moveTo>
                  <a:lnTo>
                    <a:pt x="19" y="53"/>
                  </a:lnTo>
                  <a:lnTo>
                    <a:pt x="0" y="23"/>
                  </a:lnTo>
                  <a:lnTo>
                    <a:pt x="32" y="0"/>
                  </a:lnTo>
                  <a:lnTo>
                    <a:pt x="52" y="33"/>
                  </a:lnTo>
                  <a:close/>
                </a:path>
              </a:pathLst>
            </a:custGeom>
            <a:solidFill>
              <a:srgbClr val="3300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5149850" y="3486150"/>
              <a:ext cx="285750" cy="204788"/>
            </a:xfrm>
            <a:custGeom>
              <a:avLst/>
              <a:gdLst/>
              <a:ahLst/>
              <a:cxnLst>
                <a:cxn ang="0">
                  <a:pos x="83" y="55"/>
                </a:cxn>
                <a:cxn ang="0">
                  <a:pos x="63" y="0"/>
                </a:cxn>
                <a:cxn ang="0">
                  <a:pos x="0" y="56"/>
                </a:cxn>
                <a:cxn ang="0">
                  <a:pos x="83" y="55"/>
                </a:cxn>
              </a:cxnLst>
              <a:rect l="0" t="0" r="r" b="b"/>
              <a:pathLst>
                <a:path w="83" h="56">
                  <a:moveTo>
                    <a:pt x="83" y="55"/>
                  </a:moveTo>
                  <a:cubicBezTo>
                    <a:pt x="83" y="35"/>
                    <a:pt x="76" y="16"/>
                    <a:pt x="63" y="0"/>
                  </a:cubicBezTo>
                  <a:lnTo>
                    <a:pt x="0" y="56"/>
                  </a:lnTo>
                  <a:lnTo>
                    <a:pt x="83" y="5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auto">
            <a:xfrm>
              <a:off x="5491163" y="4757738"/>
              <a:ext cx="250825" cy="292100"/>
            </a:xfrm>
            <a:custGeom>
              <a:avLst/>
              <a:gdLst/>
              <a:ahLst/>
              <a:cxnLst>
                <a:cxn ang="0">
                  <a:pos x="158" y="184"/>
                </a:cxn>
                <a:cxn ang="0">
                  <a:pos x="0" y="83"/>
                </a:cxn>
                <a:cxn ang="0">
                  <a:pos x="104" y="113"/>
                </a:cxn>
                <a:cxn ang="0">
                  <a:pos x="97" y="0"/>
                </a:cxn>
                <a:cxn ang="0">
                  <a:pos x="158" y="184"/>
                </a:cxn>
              </a:cxnLst>
              <a:rect l="0" t="0" r="r" b="b"/>
              <a:pathLst>
                <a:path w="158" h="184">
                  <a:moveTo>
                    <a:pt x="158" y="184"/>
                  </a:moveTo>
                  <a:lnTo>
                    <a:pt x="0" y="83"/>
                  </a:lnTo>
                  <a:lnTo>
                    <a:pt x="104" y="113"/>
                  </a:lnTo>
                  <a:lnTo>
                    <a:pt x="97" y="0"/>
                  </a:lnTo>
                  <a:lnTo>
                    <a:pt x="158" y="184"/>
                  </a:lnTo>
                  <a:close/>
                </a:path>
              </a:pathLst>
            </a:custGeom>
            <a:solidFill>
              <a:srgbClr val="CC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0"/>
            <p:cNvSpPr>
              <a:spLocks/>
            </p:cNvSpPr>
            <p:nvPr/>
          </p:nvSpPr>
          <p:spPr bwMode="auto">
            <a:xfrm>
              <a:off x="5441950" y="4665663"/>
              <a:ext cx="131763" cy="1508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83" y="72"/>
                </a:cxn>
                <a:cxn ang="0">
                  <a:pos x="54" y="95"/>
                </a:cxn>
                <a:cxn ang="0">
                  <a:pos x="0" y="21"/>
                </a:cxn>
                <a:cxn ang="0">
                  <a:pos x="28" y="0"/>
                </a:cxn>
              </a:cxnLst>
              <a:rect l="0" t="0" r="r" b="b"/>
              <a:pathLst>
                <a:path w="83" h="95">
                  <a:moveTo>
                    <a:pt x="28" y="0"/>
                  </a:moveTo>
                  <a:lnTo>
                    <a:pt x="83" y="72"/>
                  </a:lnTo>
                  <a:lnTo>
                    <a:pt x="54" y="95"/>
                  </a:lnTo>
                  <a:lnTo>
                    <a:pt x="0" y="2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5562600" y="4822825"/>
              <a:ext cx="114300" cy="13176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72" y="60"/>
                </a:cxn>
                <a:cxn ang="0">
                  <a:pos x="46" y="83"/>
                </a:cxn>
                <a:cxn ang="0">
                  <a:pos x="0" y="23"/>
                </a:cxn>
                <a:cxn ang="0">
                  <a:pos x="28" y="0"/>
                </a:cxn>
              </a:cxnLst>
              <a:rect l="0" t="0" r="r" b="b"/>
              <a:pathLst>
                <a:path w="72" h="83">
                  <a:moveTo>
                    <a:pt x="28" y="0"/>
                  </a:moveTo>
                  <a:lnTo>
                    <a:pt x="72" y="60"/>
                  </a:lnTo>
                  <a:lnTo>
                    <a:pt x="46" y="83"/>
                  </a:lnTo>
                  <a:lnTo>
                    <a:pt x="0" y="2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C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750" y="4103688"/>
              <a:ext cx="102004" cy="24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2492375" y="4103688"/>
              <a:ext cx="203200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2633662" y="4103688"/>
              <a:ext cx="217488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2774950" y="4103688"/>
              <a:ext cx="261938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957513" y="4103688"/>
              <a:ext cx="250825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4451350" y="4835525"/>
              <a:ext cx="288925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4633913" y="4835525"/>
              <a:ext cx="274638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4781550" y="4835525"/>
              <a:ext cx="274638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4937125" y="4835525"/>
              <a:ext cx="261938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5084763" y="4835525"/>
              <a:ext cx="217488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5181600" y="4800600"/>
              <a:ext cx="188913" cy="37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5257800" y="4800600"/>
              <a:ext cx="26193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e</a:t>
              </a:r>
              <a:r>
                <a:rPr kumimoji="0" lang="en-US" sz="2100" b="1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3941763" y="4322763"/>
              <a:ext cx="46" cy="20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4100513" y="4322763"/>
              <a:ext cx="64120" cy="24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100" b="1" dirty="0" smtClean="0">
                  <a:solidFill>
                    <a:srgbClr val="000000"/>
                  </a:solidFill>
                  <a:latin typeface="Geneva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4392613" y="4322763"/>
              <a:ext cx="46" cy="20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48"/>
            <p:cNvSpPr>
              <a:spLocks noChangeArrowheads="1"/>
            </p:cNvSpPr>
            <p:nvPr/>
          </p:nvSpPr>
          <p:spPr bwMode="auto">
            <a:xfrm>
              <a:off x="4575175" y="4322763"/>
              <a:ext cx="46" cy="20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Rectangle 49"/>
            <p:cNvSpPr>
              <a:spLocks noChangeArrowheads="1"/>
            </p:cNvSpPr>
            <p:nvPr/>
          </p:nvSpPr>
          <p:spPr bwMode="auto">
            <a:xfrm>
              <a:off x="4754563" y="4322763"/>
              <a:ext cx="46" cy="20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Rectangle 50"/>
            <p:cNvSpPr>
              <a:spLocks noChangeArrowheads="1"/>
            </p:cNvSpPr>
            <p:nvPr/>
          </p:nvSpPr>
          <p:spPr bwMode="auto">
            <a:xfrm>
              <a:off x="4911725" y="4322763"/>
              <a:ext cx="46" cy="20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52"/>
            <p:cNvSpPr>
              <a:spLocks noChangeArrowheads="1"/>
            </p:cNvSpPr>
            <p:nvPr/>
          </p:nvSpPr>
          <p:spPr bwMode="auto">
            <a:xfrm>
              <a:off x="5889625" y="4264025"/>
              <a:ext cx="64120" cy="24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eneva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54"/>
            <p:cNvSpPr>
              <a:spLocks noChangeArrowheads="1"/>
            </p:cNvSpPr>
            <p:nvPr/>
          </p:nvSpPr>
          <p:spPr bwMode="auto">
            <a:xfrm>
              <a:off x="6181725" y="4264025"/>
              <a:ext cx="46" cy="20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Rectangle 55"/>
            <p:cNvSpPr>
              <a:spLocks noChangeArrowheads="1"/>
            </p:cNvSpPr>
            <p:nvPr/>
          </p:nvSpPr>
          <p:spPr bwMode="auto">
            <a:xfrm>
              <a:off x="6364288" y="4264025"/>
              <a:ext cx="46" cy="209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3200400" y="3505200"/>
              <a:ext cx="685800" cy="1524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endCxn id="8" idx="6"/>
            </p:cNvCxnSpPr>
            <p:nvPr/>
          </p:nvCxnSpPr>
          <p:spPr bwMode="auto">
            <a:xfrm rot="10800000" flipV="1">
              <a:off x="5053014" y="3505200"/>
              <a:ext cx="661987" cy="280194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768497" y="4284800"/>
            <a:ext cx="7998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15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3747759" y="5252375"/>
            <a:ext cx="7998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="1" smtClean="0">
                <a:solidFill>
                  <a:srgbClr val="000000"/>
                </a:solidFill>
                <a:latin typeface="Geneva" charset="0"/>
              </a:rPr>
              <a:t>10</a:t>
            </a:r>
            <a:r>
              <a:rPr kumimoji="0" lang="en-US" sz="2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Rectangle 44"/>
          <p:cNvSpPr>
            <a:spLocks noChangeArrowheads="1"/>
          </p:cNvSpPr>
          <p:nvPr/>
        </p:nvSpPr>
        <p:spPr bwMode="auto">
          <a:xfrm>
            <a:off x="3903133" y="2865320"/>
            <a:ext cx="2404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/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r>
              <a:rPr lang="en-US" sz="1800" baseline="-25000" dirty="0"/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Rectangle 45"/>
          <p:cNvSpPr>
            <a:spLocks noChangeArrowheads="1"/>
          </p:cNvSpPr>
          <p:nvPr/>
        </p:nvSpPr>
        <p:spPr bwMode="auto">
          <a:xfrm>
            <a:off x="4125383" y="2865320"/>
            <a:ext cx="325410" cy="4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="1" dirty="0" smtClean="0">
                <a:solidFill>
                  <a:srgbClr val="000000"/>
                </a:solidFill>
                <a:latin typeface="Geneva" charset="0"/>
              </a:rPr>
              <a:t> 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Rectangle 47"/>
          <p:cNvSpPr>
            <a:spLocks noChangeArrowheads="1"/>
          </p:cNvSpPr>
          <p:nvPr/>
        </p:nvSpPr>
        <p:spPr bwMode="auto">
          <a:xfrm>
            <a:off x="4534323" y="2865320"/>
            <a:ext cx="28212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-2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auto">
          <a:xfrm>
            <a:off x="4789910" y="2865320"/>
            <a:ext cx="366713" cy="5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Rectangle 49"/>
          <p:cNvSpPr>
            <a:spLocks noChangeArrowheads="1"/>
          </p:cNvSpPr>
          <p:nvPr/>
        </p:nvSpPr>
        <p:spPr bwMode="auto">
          <a:xfrm>
            <a:off x="5041053" y="2865320"/>
            <a:ext cx="366713" cy="5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auto">
          <a:xfrm>
            <a:off x="5261080" y="2865320"/>
            <a:ext cx="20518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="1" dirty="0">
                <a:solidFill>
                  <a:srgbClr val="000000"/>
                </a:solidFill>
                <a:latin typeface="Geneva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Rectangle 44"/>
          <p:cNvSpPr>
            <a:spLocks noChangeArrowheads="1"/>
          </p:cNvSpPr>
          <p:nvPr/>
        </p:nvSpPr>
        <p:spPr bwMode="auto">
          <a:xfrm>
            <a:off x="3944302" y="2051264"/>
            <a:ext cx="24045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algn="l" eaLnBrk="1" hangingPunct="1"/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r>
              <a:rPr lang="en-US" sz="1800" baseline="-25000" dirty="0" smtClean="0"/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Rectangle 45"/>
          <p:cNvSpPr>
            <a:spLocks noChangeArrowheads="1"/>
          </p:cNvSpPr>
          <p:nvPr/>
        </p:nvSpPr>
        <p:spPr bwMode="auto">
          <a:xfrm>
            <a:off x="4166552" y="2051264"/>
            <a:ext cx="325410" cy="4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="1" dirty="0" smtClean="0">
                <a:solidFill>
                  <a:srgbClr val="000000"/>
                </a:solidFill>
                <a:latin typeface="Geneva" charset="0"/>
              </a:rPr>
              <a:t> 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Rectangle 47"/>
          <p:cNvSpPr>
            <a:spLocks noChangeArrowheads="1"/>
          </p:cNvSpPr>
          <p:nvPr/>
        </p:nvSpPr>
        <p:spPr bwMode="auto">
          <a:xfrm>
            <a:off x="4575492" y="2051264"/>
            <a:ext cx="28212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-5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Rectangle 49"/>
          <p:cNvSpPr>
            <a:spLocks noChangeArrowheads="1"/>
          </p:cNvSpPr>
          <p:nvPr/>
        </p:nvSpPr>
        <p:spPr bwMode="auto">
          <a:xfrm>
            <a:off x="5082222" y="2051264"/>
            <a:ext cx="366713" cy="50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neva" charset="0"/>
              </a:rPr>
              <a:t>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Rectangle 50"/>
          <p:cNvSpPr>
            <a:spLocks noChangeArrowheads="1"/>
          </p:cNvSpPr>
          <p:nvPr/>
        </p:nvSpPr>
        <p:spPr bwMode="auto">
          <a:xfrm>
            <a:off x="5302249" y="2051264"/>
            <a:ext cx="20518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="1" dirty="0">
                <a:solidFill>
                  <a:srgbClr val="000000"/>
                </a:solidFill>
                <a:latin typeface="Geneva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848600" cy="1143000"/>
          </a:xfrm>
          <a:noFill/>
        </p:spPr>
        <p:txBody>
          <a:bodyPr/>
          <a:lstStyle/>
          <a:p>
            <a:r>
              <a:rPr lang="en-US" altLang="zh-CN" dirty="0" smtClean="0">
                <a:solidFill>
                  <a:srgbClr val="4044E6"/>
                </a:solidFill>
                <a:latin typeface="+mn-lt"/>
                <a:ea typeface="宋体" pitchFamily="2" charset="-122"/>
              </a:rPr>
              <a:t>Emission of bremsstrahlung</a:t>
            </a:r>
            <a:endParaRPr lang="en-US" altLang="en-US" dirty="0" smtClean="0">
              <a:solidFill>
                <a:srgbClr val="4044E6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229600" cy="2133600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Clr>
                <a:srgbClr val="F57B49"/>
              </a:buClr>
            </a:pP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 An </a:t>
            </a:r>
            <a:r>
              <a:rPr lang="en-US" altLang="zh-CN" sz="2600" dirty="0">
                <a:solidFill>
                  <a:srgbClr val="232323"/>
                </a:solidFill>
                <a:ea typeface="宋体" pitchFamily="2" charset="-122"/>
              </a:rPr>
              <a:t>incident electron </a:t>
            </a:r>
            <a:r>
              <a:rPr lang="en-US" altLang="en-US" sz="2600" dirty="0" smtClean="0">
                <a:solidFill>
                  <a:srgbClr val="232323"/>
                </a:solidFill>
                <a:ea typeface="宋体" pitchFamily="2" charset="-122"/>
              </a:rPr>
              <a:t>is </a:t>
            </a: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decelerated and </a:t>
            </a:r>
            <a:r>
              <a:rPr lang="en-US" altLang="en-US" sz="2600" dirty="0" smtClean="0">
                <a:solidFill>
                  <a:srgbClr val="232323"/>
                </a:solidFill>
              </a:rPr>
              <a:t>deflected </a:t>
            </a: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by </a:t>
            </a:r>
            <a:r>
              <a:rPr lang="en-US" altLang="zh-CN" sz="2600" dirty="0">
                <a:solidFill>
                  <a:srgbClr val="232323"/>
                </a:solidFill>
                <a:ea typeface="宋体" pitchFamily="2" charset="-122"/>
              </a:rPr>
              <a:t>the </a:t>
            </a:r>
            <a:r>
              <a:rPr lang="en-US" altLang="en-US" sz="2600" dirty="0" smtClean="0">
                <a:solidFill>
                  <a:srgbClr val="232323"/>
                </a:solidFill>
              </a:rPr>
              <a:t>nucleus. </a:t>
            </a:r>
            <a:r>
              <a:rPr lang="en-US" altLang="en-US" sz="2600" dirty="0">
                <a:solidFill>
                  <a:srgbClr val="232323"/>
                </a:solidFill>
              </a:rPr>
              <a:t>T</a:t>
            </a:r>
            <a:r>
              <a:rPr lang="en-US" altLang="en-US" sz="2600" dirty="0" smtClean="0">
                <a:solidFill>
                  <a:srgbClr val="232323"/>
                </a:solidFill>
                <a:ea typeface="宋体" pitchFamily="2" charset="-122"/>
              </a:rPr>
              <a:t>he energy loss is emitted as </a:t>
            </a: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bremsstrahlung </a:t>
            </a:r>
            <a:r>
              <a:rPr lang="en-US" altLang="zh-CN" sz="2600" dirty="0">
                <a:solidFill>
                  <a:srgbClr val="232323"/>
                </a:solidFill>
                <a:ea typeface="宋体" pitchFamily="2" charset="-122"/>
              </a:rPr>
              <a:t>(braking radiation</a:t>
            </a: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).</a:t>
            </a:r>
          </a:p>
          <a:p>
            <a:pPr marL="0" indent="0">
              <a:spcBef>
                <a:spcPts val="600"/>
              </a:spcBef>
              <a:buClr>
                <a:srgbClr val="F57B49"/>
              </a:buClr>
            </a:pP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 The bremsstrahlung carries energy from 0 up to the full energy of the incident electron.</a:t>
            </a:r>
            <a:endParaRPr lang="en-US" altLang="zh-CN" sz="2600" dirty="0">
              <a:solidFill>
                <a:srgbClr val="232323"/>
              </a:solidFill>
              <a:ea typeface="宋体" pitchFamily="2" charset="-122"/>
            </a:endParaRPr>
          </a:p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None/>
            </a:pPr>
            <a:endParaRPr lang="en-US" altLang="zh-CN" sz="2400" b="1" dirty="0" smtClean="0">
              <a:ea typeface="宋体" pitchFamily="2" charset="-122"/>
            </a:endParaRPr>
          </a:p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None/>
            </a:pPr>
            <a:endParaRPr lang="en-US" altLang="zh-CN" sz="2400" b="1" dirty="0" smtClean="0">
              <a:ea typeface="宋体" pitchFamily="2" charset="-122"/>
            </a:endParaRPr>
          </a:p>
        </p:txBody>
      </p:sp>
      <p:sp>
        <p:nvSpPr>
          <p:cNvPr id="41988" name="Rectangle 23"/>
          <p:cNvSpPr>
            <a:spLocks noChangeArrowheads="1"/>
          </p:cNvSpPr>
          <p:nvPr/>
        </p:nvSpPr>
        <p:spPr bwMode="auto">
          <a:xfrm>
            <a:off x="9729788" y="41656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Geneva" charset="0"/>
              </a:rPr>
              <a:t> </a:t>
            </a:r>
            <a:endParaRPr lang="en-US"/>
          </a:p>
        </p:txBody>
      </p:sp>
      <p:grpSp>
        <p:nvGrpSpPr>
          <p:cNvPr id="2" name="Group 45"/>
          <p:cNvGrpSpPr/>
          <p:nvPr/>
        </p:nvGrpSpPr>
        <p:grpSpPr>
          <a:xfrm>
            <a:off x="304800" y="3733800"/>
            <a:ext cx="8452391" cy="2914712"/>
            <a:chOff x="304800" y="3505200"/>
            <a:chExt cx="8452391" cy="2914712"/>
          </a:xfrm>
        </p:grpSpPr>
        <p:grpSp>
          <p:nvGrpSpPr>
            <p:cNvPr id="3" name="Group 64"/>
            <p:cNvGrpSpPr>
              <a:grpSpLocks/>
            </p:cNvGrpSpPr>
            <p:nvPr/>
          </p:nvGrpSpPr>
          <p:grpSpPr bwMode="auto">
            <a:xfrm>
              <a:off x="304800" y="3505200"/>
              <a:ext cx="3975100" cy="2273300"/>
              <a:chOff x="3168" y="2064"/>
              <a:chExt cx="2504" cy="1432"/>
            </a:xfrm>
          </p:grpSpPr>
          <p:sp>
            <p:nvSpPr>
              <p:cNvPr id="41990" name="Line 35"/>
              <p:cNvSpPr>
                <a:spLocks noChangeShapeType="1"/>
              </p:cNvSpPr>
              <p:nvPr/>
            </p:nvSpPr>
            <p:spPr bwMode="auto">
              <a:xfrm flipV="1">
                <a:off x="4030" y="2878"/>
                <a:ext cx="200" cy="24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1" name="Oval 9"/>
              <p:cNvSpPr>
                <a:spLocks noChangeArrowheads="1"/>
              </p:cNvSpPr>
              <p:nvPr/>
            </p:nvSpPr>
            <p:spPr bwMode="auto">
              <a:xfrm>
                <a:off x="3990" y="2384"/>
                <a:ext cx="1668" cy="1112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2" name="Oval 10"/>
              <p:cNvSpPr>
                <a:spLocks noChangeArrowheads="1"/>
              </p:cNvSpPr>
              <p:nvPr/>
            </p:nvSpPr>
            <p:spPr bwMode="auto">
              <a:xfrm>
                <a:off x="4549" y="2678"/>
                <a:ext cx="582" cy="564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3" name="Oval 11"/>
              <p:cNvSpPr>
                <a:spLocks noChangeArrowheads="1"/>
              </p:cNvSpPr>
              <p:nvPr/>
            </p:nvSpPr>
            <p:spPr bwMode="auto">
              <a:xfrm>
                <a:off x="5040" y="2784"/>
                <a:ext cx="104" cy="103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4" name="Oval 12"/>
              <p:cNvSpPr>
                <a:spLocks noChangeArrowheads="1"/>
              </p:cNvSpPr>
              <p:nvPr/>
            </p:nvSpPr>
            <p:spPr bwMode="auto">
              <a:xfrm>
                <a:off x="4740" y="2861"/>
                <a:ext cx="192" cy="190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5" name="Oval 13"/>
              <p:cNvSpPr>
                <a:spLocks noChangeArrowheads="1"/>
              </p:cNvSpPr>
              <p:nvPr/>
            </p:nvSpPr>
            <p:spPr bwMode="auto">
              <a:xfrm>
                <a:off x="4325" y="3345"/>
                <a:ext cx="104" cy="103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6" name="Oval 14"/>
              <p:cNvSpPr>
                <a:spLocks noChangeArrowheads="1"/>
              </p:cNvSpPr>
              <p:nvPr/>
            </p:nvSpPr>
            <p:spPr bwMode="auto">
              <a:xfrm>
                <a:off x="4453" y="2368"/>
                <a:ext cx="104" cy="103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7" name="Oval 15"/>
              <p:cNvSpPr>
                <a:spLocks noChangeArrowheads="1"/>
              </p:cNvSpPr>
              <p:nvPr/>
            </p:nvSpPr>
            <p:spPr bwMode="auto">
              <a:xfrm>
                <a:off x="3974" y="2726"/>
                <a:ext cx="104" cy="103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8" name="Oval 16"/>
              <p:cNvSpPr>
                <a:spLocks noChangeArrowheads="1"/>
              </p:cNvSpPr>
              <p:nvPr/>
            </p:nvSpPr>
            <p:spPr bwMode="auto">
              <a:xfrm>
                <a:off x="5091" y="2376"/>
                <a:ext cx="104" cy="103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9" name="Rectangle 22"/>
              <p:cNvSpPr>
                <a:spLocks noChangeArrowheads="1"/>
              </p:cNvSpPr>
              <p:nvPr/>
            </p:nvSpPr>
            <p:spPr bwMode="auto">
              <a:xfrm>
                <a:off x="3849" y="2545"/>
                <a:ext cx="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000000"/>
                    </a:solidFill>
                    <a:latin typeface="Geneva" charset="0"/>
                  </a:rPr>
                  <a:t> </a:t>
                </a:r>
                <a:endParaRPr lang="en-US"/>
              </a:p>
            </p:txBody>
          </p:sp>
          <p:sp>
            <p:nvSpPr>
              <p:cNvPr id="42000" name="Oval 26"/>
              <p:cNvSpPr>
                <a:spLocks noChangeArrowheads="1"/>
              </p:cNvSpPr>
              <p:nvPr/>
            </p:nvSpPr>
            <p:spPr bwMode="auto">
              <a:xfrm>
                <a:off x="5291" y="3321"/>
                <a:ext cx="103" cy="104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1" name="Oval 30"/>
              <p:cNvSpPr>
                <a:spLocks noChangeArrowheads="1"/>
              </p:cNvSpPr>
              <p:nvPr/>
            </p:nvSpPr>
            <p:spPr bwMode="auto">
              <a:xfrm>
                <a:off x="5568" y="2736"/>
                <a:ext cx="104" cy="103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2" name="Freeform 33"/>
              <p:cNvSpPr>
                <a:spLocks/>
              </p:cNvSpPr>
              <p:nvPr/>
            </p:nvSpPr>
            <p:spPr bwMode="auto">
              <a:xfrm>
                <a:off x="3794" y="2746"/>
                <a:ext cx="1064" cy="144"/>
              </a:xfrm>
              <a:custGeom>
                <a:avLst/>
                <a:gdLst>
                  <a:gd name="T0" fmla="*/ 0 w 1064"/>
                  <a:gd name="T1" fmla="*/ 144 h 144"/>
                  <a:gd name="T2" fmla="*/ 224 w 1064"/>
                  <a:gd name="T3" fmla="*/ 144 h 144"/>
                  <a:gd name="T4" fmla="*/ 424 w 1064"/>
                  <a:gd name="T5" fmla="*/ 120 h 144"/>
                  <a:gd name="T6" fmla="*/ 680 w 1064"/>
                  <a:gd name="T7" fmla="*/ 88 h 144"/>
                  <a:gd name="T8" fmla="*/ 872 w 1064"/>
                  <a:gd name="T9" fmla="*/ 48 h 144"/>
                  <a:gd name="T10" fmla="*/ 1064 w 1064"/>
                  <a:gd name="T11" fmla="*/ 0 h 144"/>
                  <a:gd name="T12" fmla="*/ 0 w 1064"/>
                  <a:gd name="T13" fmla="*/ 144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4"/>
                  <a:gd name="T22" fmla="*/ 0 h 144"/>
                  <a:gd name="T23" fmla="*/ 1064 w 1064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4" h="144">
                    <a:moveTo>
                      <a:pt x="0" y="144"/>
                    </a:moveTo>
                    <a:lnTo>
                      <a:pt x="224" y="144"/>
                    </a:lnTo>
                    <a:lnTo>
                      <a:pt x="424" y="120"/>
                    </a:lnTo>
                    <a:lnTo>
                      <a:pt x="680" y="88"/>
                    </a:lnTo>
                    <a:lnTo>
                      <a:pt x="872" y="48"/>
                    </a:lnTo>
                    <a:lnTo>
                      <a:pt x="106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3" name="Line 34"/>
              <p:cNvSpPr>
                <a:spLocks noChangeShapeType="1"/>
              </p:cNvSpPr>
              <p:nvPr/>
            </p:nvSpPr>
            <p:spPr bwMode="auto">
              <a:xfrm>
                <a:off x="3806" y="2902"/>
                <a:ext cx="224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4" name="Line 36"/>
              <p:cNvSpPr>
                <a:spLocks noChangeShapeType="1"/>
              </p:cNvSpPr>
              <p:nvPr/>
            </p:nvSpPr>
            <p:spPr bwMode="auto">
              <a:xfrm flipV="1">
                <a:off x="4230" y="2846"/>
                <a:ext cx="256" cy="32"/>
              </a:xfrm>
              <a:prstGeom prst="line">
                <a:avLst/>
              </a:prstGeom>
              <a:noFill/>
              <a:ln w="412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5" name="Line 37"/>
              <p:cNvSpPr>
                <a:spLocks noChangeShapeType="1"/>
              </p:cNvSpPr>
              <p:nvPr/>
            </p:nvSpPr>
            <p:spPr bwMode="auto">
              <a:xfrm flipV="1">
                <a:off x="4486" y="2806"/>
                <a:ext cx="192" cy="40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6" name="Line 38"/>
              <p:cNvSpPr>
                <a:spLocks noChangeShapeType="1"/>
              </p:cNvSpPr>
              <p:nvPr/>
            </p:nvSpPr>
            <p:spPr bwMode="auto">
              <a:xfrm flipV="1">
                <a:off x="4678" y="2792"/>
                <a:ext cx="54" cy="1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39"/>
              <p:cNvSpPr>
                <a:spLocks/>
              </p:cNvSpPr>
              <p:nvPr/>
            </p:nvSpPr>
            <p:spPr bwMode="auto">
              <a:xfrm>
                <a:off x="4724" y="2742"/>
                <a:ext cx="146" cy="96"/>
              </a:xfrm>
              <a:custGeom>
                <a:avLst/>
                <a:gdLst>
                  <a:gd name="T0" fmla="*/ 1 w 73"/>
                  <a:gd name="T1" fmla="*/ 0 h 48"/>
                  <a:gd name="T2" fmla="*/ 1 w 73"/>
                  <a:gd name="T3" fmla="*/ 7 h 48"/>
                  <a:gd name="T4" fmla="*/ 13 w 73"/>
                  <a:gd name="T5" fmla="*/ 48 h 48"/>
                  <a:gd name="T6" fmla="*/ 73 w 73"/>
                  <a:gd name="T7" fmla="*/ 8 h 48"/>
                  <a:gd name="T8" fmla="*/ 1 w 73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48"/>
                  <a:gd name="T17" fmla="*/ 73 w 73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48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22"/>
                      <a:pt x="5" y="36"/>
                      <a:pt x="13" y="48"/>
                    </a:cubicBezTo>
                    <a:lnTo>
                      <a:pt x="73" y="8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Rectangle 44"/>
              <p:cNvSpPr>
                <a:spLocks noChangeArrowheads="1"/>
              </p:cNvSpPr>
              <p:nvPr/>
            </p:nvSpPr>
            <p:spPr bwMode="auto">
              <a:xfrm>
                <a:off x="3168" y="2976"/>
                <a:ext cx="77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100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+mn-lt"/>
                  </a:rPr>
                  <a:t>keV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Geneva" charset="0"/>
                  </a:rPr>
                  <a:t>e</a:t>
                </a:r>
                <a:r>
                  <a:rPr lang="en-US" sz="2000" b="1" baseline="30000" dirty="0" smtClean="0">
                    <a:solidFill>
                      <a:srgbClr val="000000"/>
                    </a:solidFill>
                    <a:latin typeface="Geneva" charset="0"/>
                  </a:rPr>
                  <a:t>-</a:t>
                </a:r>
                <a:endParaRPr lang="en-US" sz="2800" dirty="0"/>
              </a:p>
            </p:txBody>
          </p:sp>
          <p:sp>
            <p:nvSpPr>
              <p:cNvPr id="42009" name="Oval 59"/>
              <p:cNvSpPr>
                <a:spLocks noChangeArrowheads="1"/>
              </p:cNvSpPr>
              <p:nvPr/>
            </p:nvSpPr>
            <p:spPr bwMode="auto">
              <a:xfrm>
                <a:off x="3696" y="2832"/>
                <a:ext cx="104" cy="103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Oval 60"/>
              <p:cNvSpPr>
                <a:spLocks noChangeArrowheads="1"/>
              </p:cNvSpPr>
              <p:nvPr/>
            </p:nvSpPr>
            <p:spPr bwMode="auto">
              <a:xfrm>
                <a:off x="4512" y="3024"/>
                <a:ext cx="104" cy="103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1" name="Line 61"/>
              <p:cNvSpPr>
                <a:spLocks noChangeShapeType="1"/>
              </p:cNvSpPr>
              <p:nvPr/>
            </p:nvSpPr>
            <p:spPr bwMode="auto">
              <a:xfrm flipH="1" flipV="1">
                <a:off x="4176" y="2208"/>
                <a:ext cx="48" cy="624"/>
              </a:xfrm>
              <a:prstGeom prst="line">
                <a:avLst/>
              </a:prstGeom>
              <a:noFill/>
              <a:ln w="38100">
                <a:solidFill>
                  <a:srgbClr val="CF0E3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Text Box 62"/>
              <p:cNvSpPr txBox="1">
                <a:spLocks noChangeArrowheads="1"/>
              </p:cNvSpPr>
              <p:nvPr/>
            </p:nvSpPr>
            <p:spPr bwMode="auto">
              <a:xfrm>
                <a:off x="4203" y="2064"/>
                <a:ext cx="1337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232323"/>
                    </a:solidFill>
                  </a:rPr>
                  <a:t>bremsstrahlung</a:t>
                </a:r>
                <a:endParaRPr lang="en-US" sz="2000" b="1" dirty="0">
                  <a:solidFill>
                    <a:srgbClr val="232323"/>
                  </a:solidFill>
                </a:endParaRPr>
              </a:p>
            </p:txBody>
          </p:sp>
          <p:sp>
            <p:nvSpPr>
              <p:cNvPr id="42013" name="Line 63"/>
              <p:cNvSpPr>
                <a:spLocks noChangeShapeType="1"/>
              </p:cNvSpPr>
              <p:nvPr/>
            </p:nvSpPr>
            <p:spPr bwMode="auto">
              <a:xfrm flipV="1">
                <a:off x="4752" y="2592"/>
                <a:ext cx="384" cy="192"/>
              </a:xfrm>
              <a:prstGeom prst="line">
                <a:avLst/>
              </a:prstGeom>
              <a:noFill/>
              <a:ln w="38100">
                <a:solidFill>
                  <a:srgbClr val="232323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/>
            <p:nvPr/>
          </p:nvGrpSpPr>
          <p:grpSpPr>
            <a:xfrm>
              <a:off x="4690422" y="3581401"/>
              <a:ext cx="4066769" cy="2838511"/>
              <a:chOff x="2641684" y="1332763"/>
              <a:chExt cx="5652474" cy="4181794"/>
            </a:xfrm>
          </p:grpSpPr>
          <p:grpSp>
            <p:nvGrpSpPr>
              <p:cNvPr id="5" name="Group 43"/>
              <p:cNvGrpSpPr/>
              <p:nvPr/>
            </p:nvGrpSpPr>
            <p:grpSpPr>
              <a:xfrm>
                <a:off x="2641684" y="1332763"/>
                <a:ext cx="5286074" cy="4181794"/>
                <a:chOff x="4157737" y="3543376"/>
                <a:chExt cx="4070639" cy="2567910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V="1">
                  <a:off x="4648200" y="3543376"/>
                  <a:ext cx="0" cy="200977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Group 38"/>
                <p:cNvGrpSpPr/>
                <p:nvPr/>
              </p:nvGrpSpPr>
              <p:grpSpPr>
                <a:xfrm>
                  <a:off x="4651030" y="3867150"/>
                  <a:ext cx="3397595" cy="1686001"/>
                  <a:chOff x="4651030" y="3867150"/>
                  <a:chExt cx="3397595" cy="1686001"/>
                </a:xfrm>
                <a:solidFill>
                  <a:srgbClr val="92D050"/>
                </a:solidFill>
              </p:grpSpPr>
              <p:sp>
                <p:nvSpPr>
                  <p:cNvPr id="42" name="Freeform 41"/>
                  <p:cNvSpPr/>
                  <p:nvPr/>
                </p:nvSpPr>
                <p:spPr>
                  <a:xfrm>
                    <a:off x="6564651" y="3867150"/>
                    <a:ext cx="104775" cy="1105086"/>
                  </a:xfrm>
                  <a:custGeom>
                    <a:avLst/>
                    <a:gdLst>
                      <a:gd name="connsiteX0" fmla="*/ 0 w 104775"/>
                      <a:gd name="connsiteY0" fmla="*/ 962211 h 1105086"/>
                      <a:gd name="connsiteX1" fmla="*/ 76200 w 104775"/>
                      <a:gd name="connsiteY1" fmla="*/ 186 h 1105086"/>
                      <a:gd name="connsiteX2" fmla="*/ 95250 w 104775"/>
                      <a:gd name="connsiteY2" fmla="*/ 1028886 h 1105086"/>
                      <a:gd name="connsiteX3" fmla="*/ 104775 w 104775"/>
                      <a:gd name="connsiteY3" fmla="*/ 1028886 h 1105086"/>
                      <a:gd name="connsiteX4" fmla="*/ 104775 w 104775"/>
                      <a:gd name="connsiteY4" fmla="*/ 1028886 h 1105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1105086">
                        <a:moveTo>
                          <a:pt x="0" y="962211"/>
                        </a:moveTo>
                        <a:cubicBezTo>
                          <a:pt x="30162" y="475642"/>
                          <a:pt x="60325" y="-10927"/>
                          <a:pt x="76200" y="186"/>
                        </a:cubicBezTo>
                        <a:cubicBezTo>
                          <a:pt x="92075" y="11298"/>
                          <a:pt x="90488" y="857436"/>
                          <a:pt x="95250" y="1028886"/>
                        </a:cubicBezTo>
                        <a:cubicBezTo>
                          <a:pt x="100012" y="1200336"/>
                          <a:pt x="104775" y="1028886"/>
                          <a:pt x="104775" y="1028886"/>
                        </a:cubicBezTo>
                        <a:lnTo>
                          <a:pt x="104775" y="1028886"/>
                        </a:lnTo>
                      </a:path>
                    </a:pathLst>
                  </a:custGeom>
                  <a:grp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6905625" y="4777094"/>
                    <a:ext cx="57150" cy="314531"/>
                  </a:xfrm>
                  <a:custGeom>
                    <a:avLst/>
                    <a:gdLst>
                      <a:gd name="connsiteX0" fmla="*/ 0 w 57150"/>
                      <a:gd name="connsiteY0" fmla="*/ 276431 h 314531"/>
                      <a:gd name="connsiteX1" fmla="*/ 28575 w 57150"/>
                      <a:gd name="connsiteY1" fmla="*/ 206 h 314531"/>
                      <a:gd name="connsiteX2" fmla="*/ 57150 w 57150"/>
                      <a:gd name="connsiteY2" fmla="*/ 314531 h 314531"/>
                      <a:gd name="connsiteX3" fmla="*/ 57150 w 57150"/>
                      <a:gd name="connsiteY3" fmla="*/ 314531 h 31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150" h="314531">
                        <a:moveTo>
                          <a:pt x="0" y="276431"/>
                        </a:moveTo>
                        <a:cubicBezTo>
                          <a:pt x="9525" y="135143"/>
                          <a:pt x="19050" y="-6144"/>
                          <a:pt x="28575" y="206"/>
                        </a:cubicBezTo>
                        <a:cubicBezTo>
                          <a:pt x="38100" y="6556"/>
                          <a:pt x="57150" y="314531"/>
                          <a:pt x="57150" y="314531"/>
                        </a:cubicBezTo>
                        <a:lnTo>
                          <a:pt x="57150" y="314531"/>
                        </a:lnTo>
                      </a:path>
                    </a:pathLst>
                  </a:custGeom>
                  <a:grp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4667250" y="3867150"/>
                    <a:ext cx="3381375" cy="1685925"/>
                  </a:xfrm>
                  <a:custGeom>
                    <a:avLst/>
                    <a:gdLst>
                      <a:gd name="connsiteX0" fmla="*/ 0 w 3381375"/>
                      <a:gd name="connsiteY0" fmla="*/ 0 h 1685925"/>
                      <a:gd name="connsiteX1" fmla="*/ 1057275 w 3381375"/>
                      <a:gd name="connsiteY1" fmla="*/ 552450 h 1685925"/>
                      <a:gd name="connsiteX2" fmla="*/ 1543050 w 3381375"/>
                      <a:gd name="connsiteY2" fmla="*/ 800100 h 1685925"/>
                      <a:gd name="connsiteX3" fmla="*/ 1962150 w 3381375"/>
                      <a:gd name="connsiteY3" fmla="*/ 1000125 h 1685925"/>
                      <a:gd name="connsiteX4" fmla="*/ 2381250 w 3381375"/>
                      <a:gd name="connsiteY4" fmla="*/ 1238250 h 1685925"/>
                      <a:gd name="connsiteX5" fmla="*/ 2733675 w 3381375"/>
                      <a:gd name="connsiteY5" fmla="*/ 1409700 h 1685925"/>
                      <a:gd name="connsiteX6" fmla="*/ 3067050 w 3381375"/>
                      <a:gd name="connsiteY6" fmla="*/ 1562100 h 1685925"/>
                      <a:gd name="connsiteX7" fmla="*/ 3381375 w 3381375"/>
                      <a:gd name="connsiteY7" fmla="*/ 1685925 h 1685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81375" h="1685925">
                        <a:moveTo>
                          <a:pt x="0" y="0"/>
                        </a:moveTo>
                        <a:lnTo>
                          <a:pt x="1057275" y="552450"/>
                        </a:lnTo>
                        <a:lnTo>
                          <a:pt x="1543050" y="800100"/>
                        </a:lnTo>
                        <a:cubicBezTo>
                          <a:pt x="1693863" y="874713"/>
                          <a:pt x="1822450" y="927100"/>
                          <a:pt x="1962150" y="1000125"/>
                        </a:cubicBezTo>
                        <a:cubicBezTo>
                          <a:pt x="2101850" y="1073150"/>
                          <a:pt x="2252663" y="1169988"/>
                          <a:pt x="2381250" y="1238250"/>
                        </a:cubicBezTo>
                        <a:cubicBezTo>
                          <a:pt x="2509837" y="1306512"/>
                          <a:pt x="2619375" y="1355725"/>
                          <a:pt x="2733675" y="1409700"/>
                        </a:cubicBezTo>
                        <a:cubicBezTo>
                          <a:pt x="2847975" y="1463675"/>
                          <a:pt x="2959100" y="1516063"/>
                          <a:pt x="3067050" y="1562100"/>
                        </a:cubicBezTo>
                        <a:cubicBezTo>
                          <a:pt x="3175000" y="1608137"/>
                          <a:pt x="3278187" y="1647031"/>
                          <a:pt x="3381375" y="1685925"/>
                        </a:cubicBezTo>
                      </a:path>
                    </a:pathLst>
                  </a:custGeom>
                  <a:grp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4651030" y="3876675"/>
                    <a:ext cx="3359495" cy="1676476"/>
                  </a:xfrm>
                  <a:custGeom>
                    <a:avLst/>
                    <a:gdLst>
                      <a:gd name="connsiteX0" fmla="*/ 6695 w 3359495"/>
                      <a:gd name="connsiteY0" fmla="*/ 0 h 1676476"/>
                      <a:gd name="connsiteX1" fmla="*/ 25745 w 3359495"/>
                      <a:gd name="connsiteY1" fmla="*/ 809625 h 1676476"/>
                      <a:gd name="connsiteX2" fmla="*/ 35270 w 3359495"/>
                      <a:gd name="connsiteY2" fmla="*/ 1447800 h 1676476"/>
                      <a:gd name="connsiteX3" fmla="*/ 54320 w 3359495"/>
                      <a:gd name="connsiteY3" fmla="*/ 1657350 h 1676476"/>
                      <a:gd name="connsiteX4" fmla="*/ 711545 w 3359495"/>
                      <a:gd name="connsiteY4" fmla="*/ 1666875 h 1676476"/>
                      <a:gd name="connsiteX5" fmla="*/ 1568795 w 3359495"/>
                      <a:gd name="connsiteY5" fmla="*/ 1676400 h 1676476"/>
                      <a:gd name="connsiteX6" fmla="*/ 2264120 w 3359495"/>
                      <a:gd name="connsiteY6" fmla="*/ 1666875 h 1676476"/>
                      <a:gd name="connsiteX7" fmla="*/ 3359495 w 3359495"/>
                      <a:gd name="connsiteY7" fmla="*/ 1676400 h 167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59495" h="1676476">
                        <a:moveTo>
                          <a:pt x="6695" y="0"/>
                        </a:moveTo>
                        <a:cubicBezTo>
                          <a:pt x="13839" y="284162"/>
                          <a:pt x="20983" y="568325"/>
                          <a:pt x="25745" y="809625"/>
                        </a:cubicBezTo>
                        <a:cubicBezTo>
                          <a:pt x="30508" y="1050925"/>
                          <a:pt x="30508" y="1306513"/>
                          <a:pt x="35270" y="1447800"/>
                        </a:cubicBezTo>
                        <a:cubicBezTo>
                          <a:pt x="40032" y="1589087"/>
                          <a:pt x="-58392" y="1620838"/>
                          <a:pt x="54320" y="1657350"/>
                        </a:cubicBezTo>
                        <a:cubicBezTo>
                          <a:pt x="167032" y="1693862"/>
                          <a:pt x="711545" y="1666875"/>
                          <a:pt x="711545" y="1666875"/>
                        </a:cubicBezTo>
                        <a:lnTo>
                          <a:pt x="1568795" y="1676400"/>
                        </a:lnTo>
                        <a:cubicBezTo>
                          <a:pt x="1827557" y="1676400"/>
                          <a:pt x="2264120" y="1666875"/>
                          <a:pt x="2264120" y="1666875"/>
                        </a:cubicBezTo>
                        <a:lnTo>
                          <a:pt x="3359495" y="1676400"/>
                        </a:lnTo>
                      </a:path>
                    </a:pathLst>
                  </a:custGeom>
                  <a:grp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TextBox 38"/>
                <p:cNvSpPr txBox="1"/>
                <p:nvPr/>
              </p:nvSpPr>
              <p:spPr>
                <a:xfrm>
                  <a:off x="5172816" y="5749319"/>
                  <a:ext cx="2575676" cy="361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x</a:t>
                  </a:r>
                  <a:r>
                    <a:rPr lang="en-US" sz="2000" b="1" dirty="0" smtClean="0"/>
                    <a:t>-ray energy (</a:t>
                  </a:r>
                  <a:r>
                    <a:rPr lang="en-US" sz="2000" b="1" dirty="0" err="1" smtClean="0"/>
                    <a:t>keV</a:t>
                  </a:r>
                  <a:r>
                    <a:rPr lang="en-US" sz="2000" b="1" dirty="0" smtClean="0"/>
                    <a:t>)</a:t>
                  </a:r>
                  <a:endParaRPr lang="en-US" sz="2000" b="1" dirty="0"/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4627926" y="5553151"/>
                  <a:ext cx="3600450" cy="190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/>
                <p:cNvSpPr txBox="1"/>
                <p:nvPr/>
              </p:nvSpPr>
              <p:spPr>
                <a:xfrm rot="16200000">
                  <a:off x="3471151" y="4386149"/>
                  <a:ext cx="1801421" cy="4282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x</a:t>
                  </a:r>
                  <a:r>
                    <a:rPr lang="en-US" sz="2000" b="1" dirty="0" smtClean="0"/>
                    <a:t>-ray intensity </a:t>
                  </a:r>
                  <a:endParaRPr lang="en-US" sz="2000" b="1" dirty="0"/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 bwMode="auto">
              <a:xfrm>
                <a:off x="7694336" y="4636665"/>
                <a:ext cx="0" cy="16393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5334000" y="4605518"/>
                <a:ext cx="0" cy="16393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6629400" y="4605642"/>
                <a:ext cx="0" cy="16393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4163845" y="4605642"/>
                <a:ext cx="0" cy="163935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112558" y="4588317"/>
                <a:ext cx="5181600" cy="589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00100"/>
                <a:r>
                  <a:rPr lang="en-US" sz="1600" dirty="0" smtClean="0"/>
                  <a:t>0        25	          50            75</a:t>
                </a:r>
                <a:r>
                  <a:rPr lang="en-US" sz="2000" dirty="0" smtClean="0"/>
                  <a:t>       </a:t>
                </a:r>
                <a:r>
                  <a:rPr lang="en-US" sz="1600" dirty="0" smtClean="0"/>
                  <a:t>100</a:t>
                </a:r>
                <a:endParaRPr lang="en-US" sz="2000" dirty="0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5410200" y="3657600"/>
            <a:ext cx="2460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energy spectrum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3549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867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4044E6"/>
                </a:solidFill>
              </a:rPr>
              <a:t>Question</a:t>
            </a:r>
            <a:endParaRPr lang="en-US" dirty="0">
              <a:solidFill>
                <a:srgbClr val="4044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</a:rPr>
              <a:t>Tungsten </a:t>
            </a:r>
            <a:r>
              <a:rPr lang="en-US" sz="2600" b="1" dirty="0" smtClean="0">
                <a:solidFill>
                  <a:srgbClr val="000000"/>
                </a:solidFill>
              </a:rPr>
              <a:t>has </a:t>
            </a:r>
            <a:r>
              <a:rPr lang="en-US" sz="2600" b="1" dirty="0" smtClean="0">
                <a:solidFill>
                  <a:srgbClr val="000000"/>
                </a:solidFill>
              </a:rPr>
              <a:t>electron binding </a:t>
            </a:r>
            <a:r>
              <a:rPr lang="en-US" sz="2600" b="1" dirty="0" smtClean="0">
                <a:solidFill>
                  <a:srgbClr val="000000"/>
                </a:solidFill>
              </a:rPr>
              <a:t>energies of k </a:t>
            </a:r>
            <a:r>
              <a:rPr lang="en-US" sz="2600" b="1" dirty="0">
                <a:solidFill>
                  <a:srgbClr val="000000"/>
                </a:solidFill>
              </a:rPr>
              <a:t>= 69 </a:t>
            </a:r>
            <a:r>
              <a:rPr lang="en-US" sz="2600" b="1" dirty="0" err="1">
                <a:solidFill>
                  <a:srgbClr val="000000"/>
                </a:solidFill>
              </a:rPr>
              <a:t>keV</a:t>
            </a:r>
            <a:r>
              <a:rPr lang="en-US" sz="2600" b="1" dirty="0">
                <a:solidFill>
                  <a:srgbClr val="000000"/>
                </a:solidFill>
              </a:rPr>
              <a:t>, </a:t>
            </a:r>
            <a:r>
              <a:rPr lang="en-US" sz="2600" b="1" dirty="0" smtClean="0">
                <a:solidFill>
                  <a:srgbClr val="000000"/>
                </a:solidFill>
              </a:rPr>
              <a:t>l </a:t>
            </a:r>
            <a:r>
              <a:rPr lang="en-US" sz="2600" b="1" dirty="0">
                <a:solidFill>
                  <a:srgbClr val="000000"/>
                </a:solidFill>
              </a:rPr>
              <a:t>= 12 </a:t>
            </a:r>
            <a:r>
              <a:rPr lang="en-US" sz="2600" b="1" dirty="0" err="1">
                <a:solidFill>
                  <a:srgbClr val="000000"/>
                </a:solidFill>
              </a:rPr>
              <a:t>keV</a:t>
            </a:r>
            <a:r>
              <a:rPr lang="en-US" sz="2600" b="1" dirty="0">
                <a:solidFill>
                  <a:srgbClr val="000000"/>
                </a:solidFill>
              </a:rPr>
              <a:t> and </a:t>
            </a:r>
            <a:r>
              <a:rPr lang="en-US" sz="2600" b="1" dirty="0" smtClean="0">
                <a:solidFill>
                  <a:srgbClr val="000000"/>
                </a:solidFill>
              </a:rPr>
              <a:t>m </a:t>
            </a:r>
            <a:r>
              <a:rPr lang="en-US" sz="2600" b="1" dirty="0">
                <a:solidFill>
                  <a:srgbClr val="000000"/>
                </a:solidFill>
              </a:rPr>
              <a:t>= 2 </a:t>
            </a:r>
            <a:r>
              <a:rPr lang="en-US" sz="2600" b="1" dirty="0" err="1">
                <a:solidFill>
                  <a:srgbClr val="000000"/>
                </a:solidFill>
              </a:rPr>
              <a:t>keV</a:t>
            </a:r>
            <a:r>
              <a:rPr lang="en-US" sz="2600" b="1" dirty="0">
                <a:solidFill>
                  <a:srgbClr val="000000"/>
                </a:solidFill>
              </a:rPr>
              <a:t>. </a:t>
            </a:r>
            <a:endParaRPr lang="en-US" sz="26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If a k shell electron is removed, which</a:t>
            </a:r>
            <a:r>
              <a:rPr lang="en-US" sz="2600" b="1" dirty="0" smtClean="0">
                <a:solidFill>
                  <a:srgbClr val="000000"/>
                </a:solidFill>
              </a:rPr>
              <a:t> emissions could occur?</a:t>
            </a:r>
            <a:endParaRPr lang="en-US" sz="2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000000"/>
                </a:solidFill>
              </a:rPr>
              <a:t>	</a:t>
            </a:r>
            <a:r>
              <a:rPr lang="en-US" sz="2600" b="1" dirty="0" smtClean="0">
                <a:solidFill>
                  <a:srgbClr val="000000"/>
                </a:solidFill>
              </a:rPr>
              <a:t>1.  </a:t>
            </a:r>
            <a:r>
              <a:rPr lang="en-US" sz="2600" b="1" dirty="0">
                <a:solidFill>
                  <a:srgbClr val="000000"/>
                </a:solidFill>
              </a:rPr>
              <a:t>57 </a:t>
            </a:r>
            <a:r>
              <a:rPr lang="en-US" sz="2600" b="1" dirty="0" err="1">
                <a:solidFill>
                  <a:srgbClr val="000000"/>
                </a:solidFill>
              </a:rPr>
              <a:t>keV</a:t>
            </a:r>
            <a:r>
              <a:rPr lang="en-US" sz="2600" b="1" dirty="0">
                <a:solidFill>
                  <a:srgbClr val="000000"/>
                </a:solidFill>
              </a:rPr>
              <a:t> characteristic x-ray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000000"/>
                </a:solidFill>
              </a:rPr>
              <a:t>	</a:t>
            </a:r>
            <a:r>
              <a:rPr lang="en-US" sz="2600" b="1" dirty="0" smtClean="0">
                <a:solidFill>
                  <a:srgbClr val="000000"/>
                </a:solidFill>
              </a:rPr>
              <a:t>2.  </a:t>
            </a:r>
            <a:r>
              <a:rPr lang="en-US" sz="2600" b="1" dirty="0">
                <a:solidFill>
                  <a:srgbClr val="000000"/>
                </a:solidFill>
              </a:rPr>
              <a:t>10 </a:t>
            </a:r>
            <a:r>
              <a:rPr lang="en-US" sz="2600" b="1" dirty="0" err="1">
                <a:solidFill>
                  <a:srgbClr val="000000"/>
                </a:solidFill>
              </a:rPr>
              <a:t>keV</a:t>
            </a:r>
            <a:r>
              <a:rPr lang="en-US" sz="2600" b="1" dirty="0">
                <a:solidFill>
                  <a:srgbClr val="000000"/>
                </a:solidFill>
              </a:rPr>
              <a:t> characteristic </a:t>
            </a:r>
            <a:r>
              <a:rPr lang="en-US" sz="2600" b="1" dirty="0" smtClean="0">
                <a:solidFill>
                  <a:srgbClr val="000000"/>
                </a:solidFill>
              </a:rPr>
              <a:t>x-ray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b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	A. 1 only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	B. 2 only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	C. 1 and 2         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	C. 1 and 2 is CORRECT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1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4044E6"/>
                </a:solidFill>
              </a:rPr>
              <a:t>Question</a:t>
            </a:r>
            <a:endParaRPr lang="en-US" dirty="0">
              <a:solidFill>
                <a:srgbClr val="4044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6962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Consider </a:t>
            </a:r>
            <a:r>
              <a:rPr lang="en-US" sz="2600" b="1" dirty="0">
                <a:solidFill>
                  <a:srgbClr val="000000"/>
                </a:solidFill>
              </a:rPr>
              <a:t>an atom </a:t>
            </a:r>
            <a:r>
              <a:rPr lang="en-US" sz="2600" b="1" dirty="0" smtClean="0">
                <a:solidFill>
                  <a:srgbClr val="000000"/>
                </a:solidFill>
              </a:rPr>
              <a:t>with </a:t>
            </a:r>
            <a:r>
              <a:rPr lang="en-US" sz="2600" b="1" dirty="0" smtClean="0">
                <a:solidFill>
                  <a:srgbClr val="000000"/>
                </a:solidFill>
              </a:rPr>
              <a:t>electron binding </a:t>
            </a:r>
            <a:r>
              <a:rPr lang="en-US" sz="2600" b="1" dirty="0" smtClean="0">
                <a:solidFill>
                  <a:srgbClr val="000000"/>
                </a:solidFill>
              </a:rPr>
              <a:t>energies of </a:t>
            </a:r>
            <a:r>
              <a:rPr lang="en-US" sz="2600" dirty="0">
                <a:solidFill>
                  <a:srgbClr val="000000"/>
                </a:solidFill>
              </a:rPr>
              <a:t>k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= 30 </a:t>
            </a:r>
            <a:r>
              <a:rPr lang="en-US" sz="2600" b="1" dirty="0" err="1" smtClean="0">
                <a:solidFill>
                  <a:srgbClr val="000000"/>
                </a:solidFill>
              </a:rPr>
              <a:t>keV</a:t>
            </a:r>
            <a:r>
              <a:rPr lang="en-US" sz="2600" b="1" dirty="0" smtClean="0">
                <a:solidFill>
                  <a:srgbClr val="000000"/>
                </a:solidFill>
              </a:rPr>
              <a:t>, l = 4 </a:t>
            </a:r>
            <a:r>
              <a:rPr lang="en-US" sz="2600" b="1" dirty="0" err="1" smtClean="0">
                <a:solidFill>
                  <a:srgbClr val="000000"/>
                </a:solidFill>
              </a:rPr>
              <a:t>keV</a:t>
            </a:r>
            <a:r>
              <a:rPr lang="en-US" sz="2600" b="1" dirty="0" smtClean="0">
                <a:solidFill>
                  <a:srgbClr val="000000"/>
                </a:solidFill>
              </a:rPr>
              <a:t>. </a:t>
            </a:r>
            <a:r>
              <a:rPr lang="en-US" sz="2600" b="1" dirty="0">
                <a:solidFill>
                  <a:srgbClr val="000000"/>
                </a:solidFill>
              </a:rPr>
              <a:t>An </a:t>
            </a:r>
            <a:r>
              <a:rPr lang="en-US" sz="2600" b="1" dirty="0" smtClean="0">
                <a:solidFill>
                  <a:srgbClr val="000000"/>
                </a:solidFill>
              </a:rPr>
              <a:t>Auger electron is </a:t>
            </a:r>
            <a:r>
              <a:rPr lang="en-US" sz="2600" b="1" dirty="0">
                <a:solidFill>
                  <a:srgbClr val="000000"/>
                </a:solidFill>
              </a:rPr>
              <a:t>ejected from the </a:t>
            </a:r>
            <a:r>
              <a:rPr lang="en-US" sz="2600" dirty="0" smtClean="0">
                <a:solidFill>
                  <a:srgbClr val="000000"/>
                </a:solidFill>
              </a:rPr>
              <a:t>l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0000"/>
                </a:solidFill>
              </a:rPr>
              <a:t>shell </a:t>
            </a:r>
            <a:r>
              <a:rPr lang="en-US" sz="2600" b="1" dirty="0" smtClean="0">
                <a:solidFill>
                  <a:srgbClr val="000000"/>
                </a:solidFill>
              </a:rPr>
              <a:t>as following an electron transition from l </a:t>
            </a:r>
            <a:r>
              <a:rPr lang="en-US" sz="2600" b="1" dirty="0">
                <a:solidFill>
                  <a:srgbClr val="000000"/>
                </a:solidFill>
              </a:rPr>
              <a:t>to </a:t>
            </a:r>
            <a:r>
              <a:rPr lang="en-US" sz="2600" dirty="0">
                <a:solidFill>
                  <a:srgbClr val="000000"/>
                </a:solidFill>
              </a:rPr>
              <a:t>k</a:t>
            </a:r>
            <a:r>
              <a:rPr lang="en-US" sz="2600" b="1" dirty="0" smtClean="0">
                <a:solidFill>
                  <a:srgbClr val="000000"/>
                </a:solidFill>
              </a:rPr>
              <a:t>. </a:t>
            </a:r>
            <a:r>
              <a:rPr lang="en-US" sz="2600" b="1" dirty="0">
                <a:solidFill>
                  <a:srgbClr val="000000"/>
                </a:solidFill>
              </a:rPr>
              <a:t>The </a:t>
            </a:r>
            <a:r>
              <a:rPr lang="en-US" sz="2600" b="1" dirty="0" smtClean="0">
                <a:solidFill>
                  <a:srgbClr val="000000"/>
                </a:solidFill>
              </a:rPr>
              <a:t>energy of </a:t>
            </a:r>
            <a:r>
              <a:rPr lang="en-US" sz="2600" b="1" dirty="0">
                <a:solidFill>
                  <a:srgbClr val="000000"/>
                </a:solidFill>
              </a:rPr>
              <a:t>the </a:t>
            </a:r>
            <a:r>
              <a:rPr lang="en-US" sz="2600" b="1" dirty="0" smtClean="0">
                <a:solidFill>
                  <a:srgbClr val="000000"/>
                </a:solidFill>
              </a:rPr>
              <a:t>Auger electron is </a:t>
            </a:r>
            <a:r>
              <a:rPr lang="en-US" sz="2600" b="1" dirty="0">
                <a:solidFill>
                  <a:srgbClr val="000000"/>
                </a:solidFill>
              </a:rPr>
              <a:t>______ </a:t>
            </a:r>
            <a:r>
              <a:rPr lang="en-US" sz="2600" b="1" dirty="0" err="1">
                <a:solidFill>
                  <a:srgbClr val="000000"/>
                </a:solidFill>
              </a:rPr>
              <a:t>keV</a:t>
            </a:r>
            <a:r>
              <a:rPr lang="en-US" sz="2600" b="1" dirty="0">
                <a:solidFill>
                  <a:srgbClr val="000000"/>
                </a:solidFill>
              </a:rPr>
              <a:t>.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	A. </a:t>
            </a:r>
            <a:r>
              <a:rPr lang="en-US" sz="2600" dirty="0" smtClean="0">
                <a:solidFill>
                  <a:srgbClr val="000000"/>
                </a:solidFill>
              </a:rPr>
              <a:t>30</a:t>
            </a:r>
            <a:endParaRPr lang="en-US" sz="2600" b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	B. </a:t>
            </a:r>
            <a:r>
              <a:rPr lang="en-US" sz="2600" dirty="0" smtClean="0">
                <a:solidFill>
                  <a:srgbClr val="000000"/>
                </a:solidFill>
              </a:rPr>
              <a:t>26</a:t>
            </a:r>
            <a:endParaRPr lang="en-US" sz="2600" b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	C. </a:t>
            </a:r>
            <a:r>
              <a:rPr lang="en-US" sz="2600" dirty="0" smtClean="0">
                <a:solidFill>
                  <a:srgbClr val="000000"/>
                </a:solidFill>
              </a:rPr>
              <a:t>22</a:t>
            </a:r>
            <a:endParaRPr lang="en-US" sz="26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</a:rPr>
              <a:t>	</a:t>
            </a:r>
            <a:r>
              <a:rPr lang="en-US" sz="2600" dirty="0" smtClean="0">
                <a:solidFill>
                  <a:srgbClr val="000000"/>
                </a:solidFill>
              </a:rPr>
              <a:t>D. 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	C. 22 is CORRECT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88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solidFill>
                  <a:srgbClr val="4044E6"/>
                </a:solidFill>
              </a:rPr>
              <a:t>Nuclear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01000" cy="4762500"/>
          </a:xfrm>
          <a:noFill/>
        </p:spPr>
        <p:txBody>
          <a:bodyPr/>
          <a:lstStyle/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nucleus size </a:t>
            </a:r>
            <a:r>
              <a:rPr lang="en-US" alt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≈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10</a:t>
            </a:r>
            <a:r>
              <a:rPr lang="en-US" altLang="en-US" sz="2600" b="1" baseline="30000" dirty="0" smtClean="0">
                <a:solidFill>
                  <a:srgbClr val="000000"/>
                </a:solidFill>
              </a:rPr>
              <a:t>-13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cm 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nucleus mass: 1 - 230 u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	</a:t>
            </a:r>
          </a:p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composed of protons and neutrons (nucleons) </a:t>
            </a:r>
          </a:p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mass number A = Z + N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600" b="1" dirty="0" smtClean="0">
                <a:solidFill>
                  <a:srgbClr val="000000"/>
                </a:solidFill>
              </a:rPr>
              <a:t>	Z: proton number (atomic number) 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600" b="1" dirty="0" smtClean="0">
                <a:solidFill>
                  <a:srgbClr val="000000"/>
                </a:solidFill>
              </a:rPr>
              <a:t>	N: neutron number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600" b="1" dirty="0" smtClean="0">
                <a:solidFill>
                  <a:srgbClr val="000000"/>
                </a:solidFill>
              </a:rPr>
              <a:t>	A: nucleon number</a:t>
            </a:r>
          </a:p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proton charge: +1</a:t>
            </a:r>
          </a:p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neutron charge: 0</a:t>
            </a:r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4191000"/>
            <a:ext cx="220980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solidFill>
                  <a:srgbClr val="4044E6"/>
                </a:solidFill>
              </a:rPr>
              <a:t>Nuclear structure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153400" cy="4800600"/>
          </a:xfrm>
          <a:noFill/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232323"/>
                </a:solidFill>
              </a:rPr>
              <a:t> 	 </a:t>
            </a:r>
            <a:r>
              <a:rPr lang="en-US" altLang="en-US" sz="3200" b="1" baseline="30000" dirty="0" smtClean="0"/>
              <a:t>A</a:t>
            </a:r>
            <a:r>
              <a:rPr lang="en-US" altLang="en-US" sz="3200" b="1" dirty="0" smtClean="0"/>
              <a:t>X</a:t>
            </a:r>
            <a:r>
              <a:rPr lang="en-US" altLang="en-US" sz="3200" b="1" baseline="-25000" dirty="0" smtClean="0"/>
              <a:t>Z</a:t>
            </a:r>
            <a:r>
              <a:rPr lang="en-US" altLang="en-US" sz="2800" b="1" baseline="-25000" dirty="0" smtClean="0">
                <a:solidFill>
                  <a:srgbClr val="CF0E30"/>
                </a:solidFill>
              </a:rPr>
              <a:t> 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or X-A  e.g.  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99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Tc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43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 </a:t>
            </a:r>
            <a:r>
              <a:rPr lang="en-US" altLang="en-US" sz="2800" b="1" dirty="0" smtClean="0">
                <a:solidFill>
                  <a:srgbClr val="000000"/>
                </a:solidFill>
                <a:sym typeface="Wingdings" pitchFamily="2" charset="2"/>
              </a:rPr>
              <a:t>or  Tc-99</a:t>
            </a:r>
            <a:endParaRPr lang="en-US" altLang="en-US" sz="1200" b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isotopes: same Z but different N 		</a:t>
            </a:r>
          </a:p>
          <a:p>
            <a:pPr marL="0" indent="0">
              <a:spcBef>
                <a:spcPts val="600"/>
              </a:spcBef>
              <a:buClr>
                <a:srgbClr val="F57B49"/>
              </a:buClr>
              <a:buNone/>
            </a:pPr>
            <a:r>
              <a:rPr lang="en-US" altLang="en-US" sz="2800" b="1" baseline="30000" dirty="0">
                <a:solidFill>
                  <a:srgbClr val="FF0000"/>
                </a:solidFill>
              </a:rPr>
              <a:t>	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H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and 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H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15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O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8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and 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16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O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8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isobars: same A but different Z 		</a:t>
            </a:r>
          </a:p>
          <a:p>
            <a:pPr marL="0" indent="0">
              <a:spcBef>
                <a:spcPts val="600"/>
              </a:spcBef>
              <a:buClr>
                <a:srgbClr val="F57B49"/>
              </a:buClr>
              <a:buNone/>
            </a:pPr>
            <a:r>
              <a:rPr lang="en-US" altLang="en-US" sz="2800" b="1" baseline="30000" dirty="0">
                <a:solidFill>
                  <a:srgbClr val="000000"/>
                </a:solidFill>
              </a:rPr>
              <a:t>	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14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C</a:t>
            </a:r>
            <a:r>
              <a:rPr lang="en-US" altLang="en-US" sz="2400" b="1" baseline="-25000" dirty="0" smtClean="0">
                <a:solidFill>
                  <a:srgbClr val="000000"/>
                </a:solidFill>
              </a:rPr>
              <a:t>6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and 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14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N</a:t>
            </a:r>
            <a:r>
              <a:rPr lang="en-US" altLang="en-US" sz="2400" b="1" baseline="-25000" dirty="0" smtClean="0">
                <a:solidFill>
                  <a:srgbClr val="000000"/>
                </a:solidFill>
              </a:rPr>
              <a:t>7</a:t>
            </a:r>
            <a:endParaRPr lang="en-US" altLang="en-US" sz="2800" b="1" baseline="-250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isotones: same N (# neutrons) but different Z</a:t>
            </a:r>
          </a:p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		 </a:t>
            </a:r>
            <a:r>
              <a:rPr lang="en-US" altLang="zh-CN" sz="2400" b="1" baseline="30000" dirty="0" smtClean="0">
                <a:solidFill>
                  <a:srgbClr val="000000"/>
                </a:solidFill>
                <a:ea typeface="宋体" pitchFamily="2" charset="-122"/>
              </a:rPr>
              <a:t>3</a:t>
            </a: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H</a:t>
            </a:r>
            <a:r>
              <a:rPr lang="en-US" altLang="zh-CN" sz="2400" b="1" baseline="-25000" dirty="0" smtClean="0">
                <a:solidFill>
                  <a:srgbClr val="000000"/>
                </a:solidFill>
                <a:ea typeface="宋体" pitchFamily="2" charset="-122"/>
              </a:rPr>
              <a:t>1</a:t>
            </a:r>
            <a:r>
              <a:rPr lang="en-US" altLang="en-US" sz="2400" b="1" baseline="-250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and 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4</a:t>
            </a: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He</a:t>
            </a:r>
            <a:r>
              <a:rPr lang="en-US" altLang="zh-CN" sz="2400" b="1" baseline="-25000" dirty="0" smtClean="0">
                <a:solidFill>
                  <a:srgbClr val="000000"/>
                </a:solidFill>
                <a:ea typeface="宋体" pitchFamily="2" charset="-122"/>
              </a:rPr>
              <a:t>2</a:t>
            </a:r>
            <a:endParaRPr lang="en-US" altLang="zh-CN" sz="2800" b="1" dirty="0" smtClean="0">
              <a:solidFill>
                <a:srgbClr val="000000"/>
              </a:solidFill>
              <a:ea typeface="宋体" pitchFamily="2" charset="-122"/>
            </a:endParaRP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FF0000"/>
                </a:solidFill>
              </a:rPr>
              <a:t>isomers: same A and Z but different energy 	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99m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Tc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43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and 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99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Tc</a:t>
            </a:r>
            <a:r>
              <a:rPr lang="en-US" altLang="en-US" sz="2400" b="1" baseline="-25000" dirty="0" smtClean="0">
                <a:solidFill>
                  <a:srgbClr val="FF0000"/>
                </a:solidFill>
              </a:rPr>
              <a:t>43</a:t>
            </a:r>
            <a:endParaRPr lang="en-US" alt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Welcome to new residents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2017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1981200"/>
            <a:ext cx="8458200" cy="20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i="1" dirty="0" smtClean="0">
                <a:solidFill>
                  <a:srgbClr val="CF0E30"/>
                </a:solidFill>
                <a:ea typeface="宋体" pitchFamily="2" charset="-122"/>
              </a:rPr>
              <a:t> </a:t>
            </a:r>
            <a:r>
              <a:rPr lang="en-US" altLang="en-US" dirty="0" smtClean="0">
                <a:solidFill>
                  <a:srgbClr val="4044E6"/>
                </a:solidFill>
                <a:ea typeface="宋体" pitchFamily="2" charset="-122"/>
              </a:rPr>
              <a:t>Two f</a:t>
            </a:r>
            <a:r>
              <a:rPr lang="en-US" altLang="en-US" dirty="0" smtClean="0">
                <a:solidFill>
                  <a:srgbClr val="4044E6"/>
                </a:solidFill>
              </a:rPr>
              <a:t>orces inside nucleus</a:t>
            </a:r>
            <a:endParaRPr lang="en-US" altLang="en-US" sz="4000" dirty="0" smtClean="0">
              <a:solidFill>
                <a:srgbClr val="4044E6"/>
              </a:solidFill>
            </a:endParaRP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001000" cy="40386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electric force between protons: repulsive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nuclear force between nucleons: strong and shortly ranged attraction that keeps a nucleus together 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000000"/>
                </a:solidFill>
                <a:sym typeface="Wingdings" pitchFamily="2" charset="2"/>
              </a:rPr>
              <a:t>The nuclear force produces the binding energy 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(~ 8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MeV) for a nucleon. </a:t>
            </a: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If &lt; 8 MeV, a nucleus is in an excited energy state.</a:t>
            </a:r>
            <a:endParaRPr lang="en-US" altLang="en-US" b="1" dirty="0" smtClean="0">
              <a:solidFill>
                <a:srgbClr val="232323"/>
              </a:solidFill>
            </a:endParaRPr>
          </a:p>
          <a:p>
            <a:endParaRPr lang="en-US" alt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457200"/>
            <a:ext cx="4419600" cy="8382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Line of Stability</a:t>
            </a:r>
          </a:p>
        </p:txBody>
      </p:sp>
      <p:pic>
        <p:nvPicPr>
          <p:cNvPr id="27650" name="Picture 3" descr="I:\freyd\IMAGES\NM\lineofstability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1148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981200"/>
            <a:ext cx="4038600" cy="12192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Naturally occurring (stabile) nuclides</a:t>
            </a:r>
          </a:p>
          <a:p>
            <a:pPr>
              <a:buClr>
                <a:schemeClr val="bg2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These nuclei have a stable configuration of protons and neutrons in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nucleus</a:t>
            </a:r>
          </a:p>
          <a:p>
            <a:pPr>
              <a:buClr>
                <a:schemeClr val="bg2"/>
              </a:buClr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Stable nuclides</a:t>
            </a:r>
          </a:p>
          <a:p>
            <a:pPr lvl="1">
              <a:buClr>
                <a:schemeClr val="bg2"/>
              </a:buClr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C-12 (6,6)</a:t>
            </a:r>
          </a:p>
          <a:p>
            <a:pPr lvl="1">
              <a:buClr>
                <a:schemeClr val="bg2"/>
              </a:buClr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O-16 (8,8)</a:t>
            </a:r>
          </a:p>
          <a:p>
            <a:pPr lvl="1">
              <a:buClr>
                <a:schemeClr val="bg2"/>
              </a:buClr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I-127 (53, 74)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sz="2400" baseline="30000" dirty="0">
              <a:latin typeface="Arial" charset="0"/>
              <a:ea typeface="ＭＳ Ｐゴシック" charset="0"/>
            </a:endParaRPr>
          </a:p>
          <a:p>
            <a:pPr lvl="1"/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97" y="457200"/>
            <a:ext cx="295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4" name="Rectangle 3"/>
          <p:cNvSpPr/>
          <p:nvPr/>
        </p:nvSpPr>
        <p:spPr>
          <a:xfrm>
            <a:off x="4208541" y="6443927"/>
            <a:ext cx="2792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304800"/>
            <a:ext cx="4419600" cy="838200"/>
          </a:xfrm>
        </p:spPr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Radionuclides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524000"/>
            <a:ext cx="3810000" cy="4114800"/>
          </a:xfrm>
        </p:spPr>
        <p:txBody>
          <a:bodyPr/>
          <a:lstStyle/>
          <a:p>
            <a:pPr>
              <a:buClr>
                <a:schemeClr val="bg2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Many nuclei are not stable (radioactive)</a:t>
            </a:r>
          </a:p>
          <a:p>
            <a:pPr>
              <a:buClr>
                <a:schemeClr val="bg2"/>
              </a:buClr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Radionuclides close to line of stability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Return by beta decay and electron capture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Radionuclides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above </a:t>
            </a:r>
            <a:r>
              <a:rPr lang="en-US" sz="2000" dirty="0">
                <a:latin typeface="Arial" charset="0"/>
                <a:ea typeface="ＭＳ Ｐゴシック" charset="0"/>
              </a:rPr>
              <a:t>the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line</a:t>
            </a:r>
          </a:p>
          <a:p>
            <a:pPr lvl="2"/>
            <a:r>
              <a:rPr lang="en-US" sz="1600" dirty="0" smtClean="0">
                <a:latin typeface="Symbol" charset="0"/>
                <a:ea typeface="ＭＳ Ｐゴシック" charset="0"/>
                <a:cs typeface="Symbol" charset="0"/>
              </a:rPr>
              <a:t>b</a:t>
            </a:r>
            <a:r>
              <a:rPr lang="en-US" sz="1600" baseline="30000" dirty="0" smtClean="0">
                <a:latin typeface="Symbol" charset="0"/>
                <a:ea typeface="ＭＳ Ｐゴシック" charset="0"/>
                <a:cs typeface="Symbol" charset="0"/>
              </a:rPr>
              <a:t>-</a:t>
            </a:r>
            <a:r>
              <a:rPr lang="en-US" sz="1600" dirty="0" smtClean="0">
                <a:latin typeface="Symbol" charset="0"/>
                <a:ea typeface="ＭＳ Ｐゴシック" charset="0"/>
                <a:cs typeface="Symbol" charset="0"/>
              </a:rPr>
              <a:t>  </a:t>
            </a:r>
            <a:r>
              <a:rPr lang="en-US" sz="1600" dirty="0">
                <a:latin typeface="Arial" charset="0"/>
                <a:ea typeface="ＭＳ Ｐゴシック" charset="0"/>
              </a:rPr>
              <a:t>(e.g. I-131) </a:t>
            </a:r>
            <a:endParaRPr lang="en-US" sz="1600" baseline="30000" dirty="0">
              <a:latin typeface="Symbol" charset="0"/>
              <a:ea typeface="ＭＳ Ｐゴシック" charset="0"/>
              <a:cs typeface="Symbol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Radionuclides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below </a:t>
            </a:r>
            <a:r>
              <a:rPr lang="en-US" sz="2000" dirty="0">
                <a:latin typeface="Arial" charset="0"/>
                <a:ea typeface="ＭＳ Ｐゴシック" charset="0"/>
              </a:rPr>
              <a:t>the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line</a:t>
            </a:r>
          </a:p>
          <a:p>
            <a:pPr lvl="2"/>
            <a:r>
              <a:rPr lang="en-US" sz="1600" dirty="0" smtClean="0">
                <a:latin typeface="Symbol" charset="0"/>
                <a:ea typeface="ＭＳ Ｐゴシック" charset="0"/>
                <a:cs typeface="Symbol" charset="0"/>
              </a:rPr>
              <a:t>b</a:t>
            </a:r>
            <a:r>
              <a:rPr lang="en-US" sz="1600" baseline="30000" dirty="0">
                <a:latin typeface="Symbol" charset="0"/>
                <a:ea typeface="ＭＳ Ｐゴシック" charset="0"/>
                <a:cs typeface="Symbol" charset="0"/>
              </a:rPr>
              <a:t>+ </a:t>
            </a:r>
            <a:r>
              <a:rPr lang="en-US" sz="1600" dirty="0">
                <a:latin typeface="Arial" charset="0"/>
                <a:ea typeface="ＭＳ Ｐゴシック" charset="0"/>
              </a:rPr>
              <a:t> (e.g. F-18) and EC (e.g. Tl-201) </a:t>
            </a:r>
            <a:endParaRPr lang="en-US" sz="1600" baseline="30000" dirty="0">
              <a:latin typeface="Arial" charset="0"/>
              <a:ea typeface="ＭＳ Ｐゴシック" charset="0"/>
            </a:endParaRPr>
          </a:p>
          <a:p>
            <a:pPr lvl="1"/>
            <a:endParaRPr lang="en-US" sz="2400" baseline="30000" dirty="0">
              <a:latin typeface="Arial" charset="0"/>
              <a:ea typeface="ＭＳ Ｐゴシック" charset="0"/>
            </a:endParaRPr>
          </a:p>
          <a:p>
            <a:pPr lvl="1"/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-228600" y="6400800"/>
            <a:ext cx="6705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</a:rPr>
              <a:t>https://commons.wikimedia.org/wiki/File%3ATable_isotopes_en.svg</a:t>
            </a:r>
          </a:p>
        </p:txBody>
      </p:sp>
      <p:pic>
        <p:nvPicPr>
          <p:cNvPr id="29700" name="Picture 1" descr="Table_isotopes_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8768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solidFill>
                  <a:srgbClr val="4044E6"/>
                </a:solidFill>
              </a:rPr>
              <a:t>Nuclear decay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153400" cy="4648200"/>
          </a:xfrm>
          <a:noFill/>
        </p:spPr>
        <p:txBody>
          <a:bodyPr/>
          <a:lstStyle/>
          <a:p>
            <a:pPr marL="609600" indent="-609600"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dirty="0">
                <a:solidFill>
                  <a:srgbClr val="232323"/>
                </a:solidFill>
                <a:ea typeface="宋体" pitchFamily="2" charset="-122"/>
              </a:rPr>
              <a:t>must obey the conservation laws (energy-mass, electric charge, momentum, </a:t>
            </a:r>
            <a:r>
              <a:rPr lang="en-US" altLang="zh-CN" dirty="0" err="1">
                <a:solidFill>
                  <a:srgbClr val="232323"/>
                </a:solidFill>
                <a:ea typeface="宋体" pitchFamily="2" charset="-122"/>
              </a:rPr>
              <a:t>etc</a:t>
            </a:r>
            <a:r>
              <a:rPr lang="en-US" altLang="zh-CN" dirty="0">
                <a:solidFill>
                  <a:srgbClr val="232323"/>
                </a:solidFill>
                <a:ea typeface="宋体" pitchFamily="2" charset="-122"/>
              </a:rPr>
              <a:t>) </a:t>
            </a:r>
            <a:endParaRPr lang="en-US" altLang="zh-CN" sz="2800" b="1" dirty="0" smtClean="0">
              <a:solidFill>
                <a:srgbClr val="232323"/>
              </a:solidFill>
              <a:ea typeface="宋体" pitchFamily="2" charset="-122"/>
            </a:endParaRP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232323"/>
                </a:solidFill>
                <a:ea typeface="宋体" pitchFamily="2" charset="-122"/>
              </a:rPr>
              <a:t>to approach a stable N/Z ratio by</a:t>
            </a:r>
          </a:p>
          <a:p>
            <a:pPr marL="990600" lvl="1" indent="-533400"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zh-CN" sz="2400" b="1" dirty="0" smtClean="0">
                <a:solidFill>
                  <a:srgbClr val="CF0E30"/>
                </a:solidFill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1. emission of charged particles 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en-US" sz="2600" b="1" dirty="0" smtClean="0">
                <a:solidFill>
                  <a:srgbClr val="000000"/>
                </a:solidFill>
                <a:latin typeface="Symbol" pitchFamily="18" charset="2"/>
              </a:rPr>
              <a:t></a:t>
            </a:r>
            <a:r>
              <a:rPr lang="en-US" altLang="en-US" sz="2600" b="1" baseline="40000" dirty="0" smtClean="0">
                <a:solidFill>
                  <a:srgbClr val="000000"/>
                </a:solidFill>
                <a:latin typeface="Symbol" pitchFamily="18" charset="2"/>
              </a:rPr>
              <a:t>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en-US" sz="2600" b="1" dirty="0" smtClean="0">
                <a:solidFill>
                  <a:srgbClr val="000000"/>
                </a:solidFill>
                <a:latin typeface="Symbol" pitchFamily="18" charset="2"/>
              </a:rPr>
              <a:t></a:t>
            </a:r>
            <a:r>
              <a:rPr lang="en-US" altLang="en-US" sz="2600" b="1" baseline="40000" dirty="0" smtClean="0">
                <a:solidFill>
                  <a:srgbClr val="000000"/>
                </a:solidFill>
                <a:latin typeface="Symbol" pitchFamily="18" charset="2"/>
              </a:rPr>
              <a:t>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sz="2600" b="1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a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) </a:t>
            </a:r>
          </a:p>
          <a:p>
            <a:pPr marL="990600" lvl="1" indent="-533400"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  2. </a:t>
            </a:r>
            <a:r>
              <a:rPr lang="en-US" altLang="zh-CN" sz="2600" dirty="0">
                <a:solidFill>
                  <a:srgbClr val="000000"/>
                </a:solidFill>
                <a:ea typeface="宋体" pitchFamily="2" charset="-122"/>
              </a:rPr>
              <a:t>capture of orbital electrons</a:t>
            </a:r>
          </a:p>
          <a:p>
            <a:pPr marL="990600" lvl="1" indent="-533400"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  3. </a:t>
            </a:r>
            <a:r>
              <a:rPr lang="en-US" altLang="zh-CN" sz="2600" dirty="0">
                <a:solidFill>
                  <a:srgbClr val="000000"/>
                </a:solidFill>
                <a:ea typeface="宋体" pitchFamily="2" charset="-122"/>
              </a:rPr>
              <a:t>fission</a:t>
            </a:r>
          </a:p>
          <a:p>
            <a:pPr marL="609600" indent="-609600"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to release extra energy by</a:t>
            </a: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  </a:t>
            </a: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	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1. </a:t>
            </a:r>
            <a:r>
              <a:rPr lang="en-US" altLang="zh-CN" sz="2600" b="1" dirty="0" smtClean="0">
                <a:solidFill>
                  <a:srgbClr val="000000"/>
                </a:solidFill>
                <a:latin typeface="Symbol" panose="05050102010706020507" pitchFamily="18" charset="2"/>
                <a:ea typeface="宋体" pitchFamily="2" charset="-122"/>
              </a:rPr>
              <a:t>g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decay (isomeric transition) </a:t>
            </a:r>
            <a:endParaRPr lang="en-US" altLang="zh-CN" sz="2600" b="1" dirty="0" smtClean="0">
              <a:solidFill>
                <a:srgbClr val="000000"/>
              </a:solidFill>
              <a:ea typeface="宋体" pitchFamily="2" charset="-122"/>
            </a:endParaRPr>
          </a:p>
          <a:p>
            <a:pPr marL="609600" indent="-609600"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	2.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internal conversion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4000" i="1" dirty="0" smtClean="0">
                <a:solidFill>
                  <a:srgbClr val="CF0E30"/>
                </a:solidFill>
                <a:latin typeface="Symbol" pitchFamily="18" charset="2"/>
                <a:ea typeface="宋体" pitchFamily="2" charset="-122"/>
              </a:rPr>
              <a:t>  </a:t>
            </a:r>
            <a:r>
              <a:rPr lang="en-US" altLang="zh-CN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b</a:t>
            </a:r>
            <a:r>
              <a:rPr lang="en-US" altLang="zh-CN" baseline="30000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-</a:t>
            </a:r>
            <a:r>
              <a:rPr lang="en-US" altLang="en-US" dirty="0" smtClean="0">
                <a:solidFill>
                  <a:srgbClr val="4044E6"/>
                </a:solidFill>
              </a:rPr>
              <a:t> decay</a:t>
            </a:r>
            <a:endParaRPr lang="en-US" altLang="en-US" sz="4000" dirty="0" smtClean="0">
              <a:solidFill>
                <a:srgbClr val="4044E6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752600"/>
            <a:ext cx="8458200" cy="4724400"/>
          </a:xfrm>
          <a:noFill/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A neutron decays to a proton, electron and anti- neutrino:  n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600" b="1" dirty="0" smtClean="0">
                <a:solidFill>
                  <a:srgbClr val="232323"/>
                </a:solidFill>
                <a:sym typeface="Wingdings" pitchFamily="2" charset="2"/>
              </a:rPr>
              <a:t>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p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+ e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- 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+ </a:t>
            </a:r>
            <a:r>
              <a:rPr lang="en-US" altLang="en-US" sz="2600" baseline="30000" dirty="0" smtClean="0">
                <a:solidFill>
                  <a:srgbClr val="232323"/>
                </a:solidFill>
                <a:latin typeface="Symbol" pitchFamily="18" charset="2"/>
                <a:sym typeface="Symbol" pitchFamily="18" charset="2"/>
              </a:rPr>
              <a:t>~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</a:t>
            </a:r>
            <a:r>
              <a:rPr lang="en-US" altLang="zh-CN" sz="2600" b="1" dirty="0" smtClean="0">
                <a:solidFill>
                  <a:srgbClr val="232323"/>
                </a:solidFill>
                <a:latin typeface="Times New Roman" pitchFamily="18" charset="0"/>
                <a:ea typeface="宋体" pitchFamily="2" charset="-122"/>
              </a:rPr>
              <a:t> </a:t>
            </a:r>
            <a:endParaRPr lang="en-US" altLang="zh-CN" sz="2600" b="1" dirty="0" smtClean="0">
              <a:solidFill>
                <a:srgbClr val="232323"/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e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-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and</a:t>
            </a:r>
            <a:r>
              <a:rPr lang="en-US" altLang="en-US" sz="2600" dirty="0">
                <a:solidFill>
                  <a:srgbClr val="232323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en-US" altLang="en-US" sz="2600" baseline="30000" dirty="0">
                <a:solidFill>
                  <a:srgbClr val="232323"/>
                </a:solidFill>
                <a:latin typeface="Symbol" pitchFamily="18" charset="2"/>
                <a:sym typeface="Symbol" pitchFamily="18" charset="2"/>
              </a:rPr>
              <a:t>~</a:t>
            </a:r>
            <a:r>
              <a:rPr lang="en-US" altLang="en-US" sz="2600" dirty="0">
                <a:solidFill>
                  <a:srgbClr val="232323"/>
                </a:solidFill>
                <a:latin typeface="Symbol" pitchFamily="18" charset="2"/>
              </a:rPr>
              <a:t></a:t>
            </a:r>
            <a:r>
              <a:rPr lang="en-US" altLang="zh-CN" sz="2600" b="1" dirty="0" smtClean="0">
                <a:solidFill>
                  <a:srgbClr val="232323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created inside </a:t>
            </a:r>
          </a:p>
          <a:p>
            <a:pPr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	the nucleus at the </a:t>
            </a:r>
          </a:p>
          <a:p>
            <a:pPr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zh-CN" sz="2600" dirty="0">
                <a:solidFill>
                  <a:srgbClr val="232323"/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 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moment</a:t>
            </a:r>
            <a:r>
              <a:rPr lang="en-US" altLang="zh-CN" sz="2600" dirty="0">
                <a:solidFill>
                  <a:srgbClr val="232323"/>
                </a:solidFill>
                <a:ea typeface="宋体" pitchFamily="2" charset="-122"/>
              </a:rPr>
              <a:t>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of decay and </a:t>
            </a:r>
          </a:p>
          <a:p>
            <a:pPr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zh-CN" sz="2600" dirty="0">
                <a:solidFill>
                  <a:srgbClr val="232323"/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 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ejected right away: </a:t>
            </a:r>
          </a:p>
          <a:p>
            <a:pPr>
              <a:spcBef>
                <a:spcPts val="600"/>
              </a:spcBef>
              <a:buClr>
                <a:srgbClr val="F57B49"/>
              </a:buClr>
              <a:buNone/>
            </a:pPr>
            <a:r>
              <a:rPr lang="en-US" altLang="en-US" sz="2600" baseline="30000" dirty="0">
                <a:solidFill>
                  <a:srgbClr val="232323"/>
                </a:solidFill>
                <a:ea typeface="宋体" pitchFamily="2" charset="-122"/>
              </a:rPr>
              <a:t> </a:t>
            </a:r>
            <a:r>
              <a:rPr lang="en-US" altLang="en-US" sz="2600" baseline="30000" dirty="0" smtClean="0">
                <a:solidFill>
                  <a:srgbClr val="232323"/>
                </a:solidFill>
                <a:ea typeface="宋体" pitchFamily="2" charset="-122"/>
              </a:rPr>
              <a:t>  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e.g.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en-US" sz="2600" baseline="30000" dirty="0">
                <a:solidFill>
                  <a:srgbClr val="232323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en-US" sz="2600" dirty="0" smtClean="0">
                <a:solidFill>
                  <a:srgbClr val="232323"/>
                </a:solidFill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99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Mo</a:t>
            </a:r>
            <a:r>
              <a:rPr lang="en-US" altLang="en-US" sz="2600" b="1" baseline="-25000" dirty="0" smtClean="0">
                <a:solidFill>
                  <a:srgbClr val="232323"/>
                </a:solidFill>
              </a:rPr>
              <a:t>42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600" b="1" dirty="0" smtClean="0">
                <a:solidFill>
                  <a:srgbClr val="232323"/>
                </a:solidFill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99m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Tc</a:t>
            </a:r>
            <a:r>
              <a:rPr lang="en-US" altLang="en-US" sz="2600" b="1" baseline="-25000" dirty="0" smtClean="0">
                <a:solidFill>
                  <a:srgbClr val="232323"/>
                </a:solidFill>
              </a:rPr>
              <a:t>43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+ e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-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+ </a:t>
            </a:r>
            <a:r>
              <a:rPr lang="en-US" altLang="en-US" sz="2600" baseline="30000" dirty="0" smtClean="0">
                <a:solidFill>
                  <a:srgbClr val="232323"/>
                </a:solidFill>
                <a:latin typeface="Symbol" pitchFamily="18" charset="2"/>
                <a:sym typeface="Symbol" pitchFamily="18" charset="2"/>
              </a:rPr>
              <a:t>~</a:t>
            </a:r>
            <a:r>
              <a:rPr lang="en-US" altLang="en-US" sz="2600" dirty="0" smtClean="0">
                <a:solidFill>
                  <a:srgbClr val="232323"/>
                </a:solidFill>
                <a:latin typeface="Symbol" pitchFamily="18" charset="2"/>
              </a:rPr>
              <a:t>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</a:t>
            </a:r>
            <a:endParaRPr lang="en-US" altLang="zh-CN" sz="2600" b="1" dirty="0" smtClean="0">
              <a:solidFill>
                <a:srgbClr val="232323"/>
              </a:solidFill>
              <a:latin typeface="Symbol" pitchFamily="18" charset="2"/>
              <a:ea typeface="宋体" pitchFamily="2" charset="-12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F57B49"/>
              </a:buClr>
              <a:buNone/>
            </a:pPr>
            <a:r>
              <a:rPr lang="en-US" altLang="zh-CN" sz="2600" baseline="30000" dirty="0">
                <a:solidFill>
                  <a:srgbClr val="232323"/>
                </a:solidFill>
                <a:ea typeface="宋体" pitchFamily="2" charset="-122"/>
              </a:rPr>
              <a:t> </a:t>
            </a: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  </a:t>
            </a:r>
            <a:r>
              <a:rPr lang="en-US" altLang="zh-CN" sz="2600" b="1" baseline="30000" dirty="0" smtClean="0">
                <a:solidFill>
                  <a:srgbClr val="232323"/>
                </a:solidFill>
                <a:ea typeface="宋体" pitchFamily="2" charset="-122"/>
              </a:rPr>
              <a:t>131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I</a:t>
            </a:r>
            <a:r>
              <a:rPr lang="en-US" altLang="zh-CN" sz="2600" b="1" baseline="-25000" dirty="0" smtClean="0">
                <a:solidFill>
                  <a:srgbClr val="232323"/>
                </a:solidFill>
                <a:ea typeface="宋体" pitchFamily="2" charset="-122"/>
              </a:rPr>
              <a:t>53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600" b="1" dirty="0" smtClean="0">
                <a:solidFill>
                  <a:srgbClr val="232323"/>
                </a:solidFill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zh-CN" sz="2600" b="1" baseline="30000" dirty="0" smtClean="0">
                <a:solidFill>
                  <a:srgbClr val="232323"/>
                </a:solidFill>
                <a:ea typeface="宋体" pitchFamily="2" charset="-122"/>
              </a:rPr>
              <a:t>131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Xe</a:t>
            </a:r>
            <a:r>
              <a:rPr lang="en-US" altLang="zh-CN" sz="2600" b="1" baseline="-25000" dirty="0" smtClean="0">
                <a:solidFill>
                  <a:srgbClr val="232323"/>
                </a:solidFill>
                <a:ea typeface="宋体" pitchFamily="2" charset="-122"/>
              </a:rPr>
              <a:t>54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+ e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-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+</a:t>
            </a:r>
            <a:r>
              <a:rPr lang="en-US" altLang="en-US" sz="2600" b="1" dirty="0" smtClean="0">
                <a:solidFill>
                  <a:srgbClr val="232323"/>
                </a:solidFill>
                <a:sym typeface="Symbol" pitchFamily="18" charset="2"/>
              </a:rPr>
              <a:t> </a:t>
            </a:r>
            <a:r>
              <a:rPr lang="en-US" altLang="en-US" sz="2600" baseline="30000" dirty="0">
                <a:solidFill>
                  <a:srgbClr val="232323"/>
                </a:solidFill>
                <a:latin typeface="Symbol" pitchFamily="18" charset="2"/>
                <a:sym typeface="Symbol" pitchFamily="18" charset="2"/>
              </a:rPr>
              <a:t>~</a:t>
            </a:r>
            <a:r>
              <a:rPr lang="en-US" altLang="en-US" sz="2600" dirty="0">
                <a:solidFill>
                  <a:srgbClr val="232323"/>
                </a:solidFill>
                <a:latin typeface="Symbol" pitchFamily="18" charset="2"/>
              </a:rPr>
              <a:t></a:t>
            </a:r>
            <a:endParaRPr lang="en-US" altLang="en-US" sz="2600" b="1" dirty="0" smtClean="0">
              <a:solidFill>
                <a:srgbClr val="232323"/>
              </a:solidFill>
              <a:latin typeface="Symbol" pitchFamily="18" charset="2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10000"/>
              </a:spcAft>
              <a:buClr>
                <a:srgbClr val="F57B49"/>
              </a:buClr>
              <a:buNone/>
            </a:pPr>
            <a:endParaRPr lang="en-US" altLang="zh-CN" sz="2800" b="1" dirty="0" smtClean="0">
              <a:solidFill>
                <a:srgbClr val="232323"/>
              </a:solidFill>
              <a:latin typeface="Symbol" pitchFamily="18" charset="2"/>
              <a:ea typeface="宋体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10200" y="3276600"/>
            <a:ext cx="2895243" cy="2338624"/>
            <a:chOff x="5230389" y="3172393"/>
            <a:chExt cx="2895243" cy="2338624"/>
          </a:xfrm>
        </p:grpSpPr>
        <p:sp>
          <p:nvSpPr>
            <p:cNvPr id="5" name="Oval 1031"/>
            <p:cNvSpPr>
              <a:spLocks noChangeArrowheads="1"/>
            </p:cNvSpPr>
            <p:nvPr/>
          </p:nvSpPr>
          <p:spPr bwMode="auto">
            <a:xfrm>
              <a:off x="5257800" y="3200400"/>
              <a:ext cx="2854127" cy="1948269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1032"/>
            <p:cNvSpPr>
              <a:spLocks noChangeArrowheads="1"/>
            </p:cNvSpPr>
            <p:nvPr/>
          </p:nvSpPr>
          <p:spPr bwMode="auto">
            <a:xfrm>
              <a:off x="6213744" y="3715038"/>
              <a:ext cx="997060" cy="989014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033"/>
            <p:cNvSpPr>
              <a:spLocks noChangeArrowheads="1"/>
            </p:cNvSpPr>
            <p:nvPr/>
          </p:nvSpPr>
          <p:spPr bwMode="auto">
            <a:xfrm>
              <a:off x="7114867" y="4119395"/>
              <a:ext cx="178169" cy="18029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035"/>
            <p:cNvSpPr>
              <a:spLocks noChangeArrowheads="1"/>
            </p:cNvSpPr>
            <p:nvPr/>
          </p:nvSpPr>
          <p:spPr bwMode="auto">
            <a:xfrm>
              <a:off x="6131512" y="4049377"/>
              <a:ext cx="178169" cy="18029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036"/>
            <p:cNvSpPr>
              <a:spLocks noChangeArrowheads="1"/>
            </p:cNvSpPr>
            <p:nvPr/>
          </p:nvSpPr>
          <p:spPr bwMode="auto">
            <a:xfrm>
              <a:off x="5831709" y="4884349"/>
              <a:ext cx="176456" cy="18204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37"/>
            <p:cNvSpPr>
              <a:spLocks noChangeArrowheads="1"/>
            </p:cNvSpPr>
            <p:nvPr/>
          </p:nvSpPr>
          <p:spPr bwMode="auto">
            <a:xfrm>
              <a:off x="7484910" y="4842338"/>
              <a:ext cx="176456" cy="18204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38"/>
            <p:cNvSpPr>
              <a:spLocks noChangeArrowheads="1"/>
            </p:cNvSpPr>
            <p:nvPr/>
          </p:nvSpPr>
          <p:spPr bwMode="auto">
            <a:xfrm>
              <a:off x="7949176" y="3771053"/>
              <a:ext cx="176456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039"/>
            <p:cNvSpPr>
              <a:spLocks noChangeArrowheads="1"/>
            </p:cNvSpPr>
            <p:nvPr/>
          </p:nvSpPr>
          <p:spPr bwMode="auto">
            <a:xfrm>
              <a:off x="6049280" y="3172393"/>
              <a:ext cx="178169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040"/>
            <p:cNvSpPr>
              <a:spLocks noChangeArrowheads="1"/>
            </p:cNvSpPr>
            <p:nvPr/>
          </p:nvSpPr>
          <p:spPr bwMode="auto">
            <a:xfrm>
              <a:off x="5230389" y="3799060"/>
              <a:ext cx="176456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041"/>
            <p:cNvSpPr>
              <a:spLocks noChangeArrowheads="1"/>
            </p:cNvSpPr>
            <p:nvPr/>
          </p:nvSpPr>
          <p:spPr bwMode="auto">
            <a:xfrm>
              <a:off x="7142277" y="3186397"/>
              <a:ext cx="178169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42"/>
            <p:cNvSpPr>
              <a:spLocks/>
            </p:cNvSpPr>
            <p:nvPr/>
          </p:nvSpPr>
          <p:spPr bwMode="auto">
            <a:xfrm>
              <a:off x="5746051" y="3916341"/>
              <a:ext cx="289524" cy="192551"/>
            </a:xfrm>
            <a:custGeom>
              <a:avLst/>
              <a:gdLst>
                <a:gd name="T0" fmla="*/ 16 w 85"/>
                <a:gd name="T1" fmla="*/ 0 h 55"/>
                <a:gd name="T2" fmla="*/ 1 w 85"/>
                <a:gd name="T3" fmla="*/ 49 h 55"/>
                <a:gd name="T4" fmla="*/ 1 w 85"/>
                <a:gd name="T5" fmla="*/ 55 h 55"/>
                <a:gd name="T6" fmla="*/ 85 w 85"/>
                <a:gd name="T7" fmla="*/ 50 h 55"/>
                <a:gd name="T8" fmla="*/ 16 w 85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55"/>
                <a:gd name="T17" fmla="*/ 85 w 8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55">
                  <a:moveTo>
                    <a:pt x="16" y="0"/>
                  </a:moveTo>
                  <a:cubicBezTo>
                    <a:pt x="6" y="15"/>
                    <a:pt x="1" y="32"/>
                    <a:pt x="1" y="49"/>
                  </a:cubicBezTo>
                  <a:cubicBezTo>
                    <a:pt x="0" y="51"/>
                    <a:pt x="1" y="53"/>
                    <a:pt x="1" y="55"/>
                  </a:cubicBezTo>
                  <a:lnTo>
                    <a:pt x="85" y="5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49"/>
            <p:cNvSpPr>
              <a:spLocks/>
            </p:cNvSpPr>
            <p:nvPr/>
          </p:nvSpPr>
          <p:spPr bwMode="auto">
            <a:xfrm>
              <a:off x="7388973" y="3923343"/>
              <a:ext cx="282672" cy="196052"/>
            </a:xfrm>
            <a:custGeom>
              <a:avLst/>
              <a:gdLst>
                <a:gd name="T0" fmla="*/ 83 w 83"/>
                <a:gd name="T1" fmla="*/ 55 h 56"/>
                <a:gd name="T2" fmla="*/ 63 w 83"/>
                <a:gd name="T3" fmla="*/ 0 h 56"/>
                <a:gd name="T4" fmla="*/ 0 w 83"/>
                <a:gd name="T5" fmla="*/ 56 h 56"/>
                <a:gd name="T6" fmla="*/ 83 w 83"/>
                <a:gd name="T7" fmla="*/ 55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56"/>
                <a:gd name="T14" fmla="*/ 83 w 83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56">
                  <a:moveTo>
                    <a:pt x="83" y="55"/>
                  </a:moveTo>
                  <a:cubicBezTo>
                    <a:pt x="83" y="35"/>
                    <a:pt x="76" y="16"/>
                    <a:pt x="63" y="0"/>
                  </a:cubicBezTo>
                  <a:lnTo>
                    <a:pt x="0" y="56"/>
                  </a:lnTo>
                  <a:lnTo>
                    <a:pt x="83" y="5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064"/>
            <p:cNvSpPr>
              <a:spLocks noChangeArrowheads="1"/>
            </p:cNvSpPr>
            <p:nvPr/>
          </p:nvSpPr>
          <p:spPr bwMode="auto">
            <a:xfrm>
              <a:off x="7423236" y="5208186"/>
              <a:ext cx="68526" cy="302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/>
            </a:p>
          </p:txBody>
        </p:sp>
        <p:sp>
          <p:nvSpPr>
            <p:cNvPr id="8" name="Oval 1034"/>
            <p:cNvSpPr>
              <a:spLocks noChangeArrowheads="1"/>
            </p:cNvSpPr>
            <p:nvPr/>
          </p:nvSpPr>
          <p:spPr bwMode="auto">
            <a:xfrm>
              <a:off x="6540958" y="4035373"/>
              <a:ext cx="328927" cy="33433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rot="5400000">
            <a:off x="5715000" y="4648200"/>
            <a:ext cx="1447800" cy="838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6477000" y="4724400"/>
            <a:ext cx="1447800" cy="685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38800" y="5562600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</a:t>
            </a:r>
            <a:r>
              <a:rPr lang="en-US" sz="2400" b="1" baseline="30000" dirty="0" smtClean="0"/>
              <a:t>-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11495" y="5562600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baseline="30000" dirty="0" smtClean="0">
                <a:latin typeface="Symbol" pitchFamily="18" charset="2"/>
              </a:rPr>
              <a:t>~</a:t>
            </a:r>
            <a:r>
              <a:rPr lang="en-US" altLang="en-US" sz="2400" b="1" dirty="0" smtClean="0">
                <a:latin typeface="Symbol" pitchFamily="18" charset="2"/>
              </a:rPr>
              <a:t>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b</a:t>
            </a:r>
            <a:r>
              <a:rPr lang="en-US" altLang="zh-CN" baseline="30000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-</a:t>
            </a:r>
            <a:r>
              <a:rPr lang="en-US" altLang="en-US" dirty="0" smtClean="0">
                <a:solidFill>
                  <a:srgbClr val="4044E6"/>
                </a:solidFill>
              </a:rPr>
              <a:t> decay</a:t>
            </a:r>
            <a:endParaRPr lang="en-US" dirty="0">
              <a:solidFill>
                <a:srgbClr val="4044E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762000" y="2057400"/>
            <a:ext cx="7924800" cy="38862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for neutron rich isotopes </a:t>
            </a: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b="1" dirty="0" smtClean="0">
                <a:solidFill>
                  <a:srgbClr val="232323"/>
                </a:solidFill>
                <a:latin typeface="Symbol" panose="05050102010706020507" pitchFamily="18" charset="2"/>
                <a:ea typeface="宋体" pitchFamily="2" charset="-122"/>
              </a:rPr>
              <a:t>g</a:t>
            </a: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-ray emission or internal conversion follows if the child nucleus is in an excited state.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4000" i="1" dirty="0" smtClean="0">
                <a:solidFill>
                  <a:srgbClr val="CF0E30"/>
                </a:solidFill>
                <a:latin typeface="Symbol" pitchFamily="18" charset="2"/>
                <a:ea typeface="宋体" pitchFamily="2" charset="-122"/>
              </a:rPr>
              <a:t>  </a:t>
            </a:r>
            <a:r>
              <a:rPr lang="en-US" altLang="zh-CN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b</a:t>
            </a:r>
            <a:r>
              <a:rPr lang="en-US" altLang="zh-CN" baseline="30000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+</a:t>
            </a:r>
            <a:r>
              <a:rPr lang="en-US" altLang="en-US" dirty="0" smtClean="0">
                <a:solidFill>
                  <a:srgbClr val="4044E6"/>
                </a:solidFill>
              </a:rPr>
              <a:t> decay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686800" cy="4724400"/>
          </a:xfrm>
          <a:noFill/>
        </p:spPr>
        <p:txBody>
          <a:bodyPr/>
          <a:lstStyle/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A proton decays to a neutron, positron and neutrino:   p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n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+ e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+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+ 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anose="05050102010706020507" pitchFamily="18" charset="2"/>
              </a:rPr>
              <a:t></a:t>
            </a:r>
            <a:endParaRPr lang="en-US" altLang="en-US" sz="2600" b="1" dirty="0" smtClean="0">
              <a:solidFill>
                <a:srgbClr val="232323"/>
              </a:solidFill>
              <a:latin typeface="Symbol" panose="05050102010706020507" pitchFamily="18" charset="2"/>
            </a:endParaRP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e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+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and 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anose="05050102010706020507" pitchFamily="18" charset="2"/>
              </a:rPr>
              <a:t>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created in the 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	nucleus at the moment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	of decay and ejected 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	right away</a:t>
            </a:r>
            <a:r>
              <a:rPr lang="en-US" altLang="zh-CN" sz="2600" b="1" baseline="30000" dirty="0" smtClean="0">
                <a:ea typeface="宋体" pitchFamily="2" charset="-122"/>
              </a:rPr>
              <a:t>	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zh-CN" sz="2600" baseline="30000" dirty="0">
                <a:solidFill>
                  <a:srgbClr val="232323"/>
                </a:solidFill>
                <a:ea typeface="宋体" pitchFamily="2" charset="-122"/>
              </a:rPr>
              <a:t>	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e.g.</a:t>
            </a:r>
          </a:p>
          <a:p>
            <a:pPr>
              <a:lnSpc>
                <a:spcPct val="80000"/>
              </a:lnSpc>
              <a:spcBef>
                <a:spcPct val="5500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en-US" sz="2600" b="1" baseline="30000" dirty="0" smtClean="0">
                <a:solidFill>
                  <a:srgbClr val="00279F"/>
                </a:solidFill>
                <a:ea typeface="宋体" pitchFamily="2" charset="-122"/>
              </a:rPr>
              <a:t>	</a:t>
            </a:r>
            <a:r>
              <a:rPr lang="en-US" altLang="en-US" sz="2600" b="1" baseline="30000" dirty="0" smtClean="0">
                <a:solidFill>
                  <a:srgbClr val="000000"/>
                </a:solidFill>
              </a:rPr>
              <a:t>18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F</a:t>
            </a:r>
            <a:r>
              <a:rPr lang="en-US" altLang="en-US" sz="2600" b="1" baseline="-25000" dirty="0" smtClean="0">
                <a:solidFill>
                  <a:srgbClr val="000000"/>
                </a:solidFill>
              </a:rPr>
              <a:t>9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baseline="30000" dirty="0" smtClean="0">
                <a:solidFill>
                  <a:srgbClr val="000000"/>
                </a:solidFill>
              </a:rPr>
              <a:t>18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O</a:t>
            </a:r>
            <a:r>
              <a:rPr lang="en-US" altLang="en-US" sz="2600" b="1" baseline="-25000" dirty="0" smtClean="0">
                <a:solidFill>
                  <a:srgbClr val="000000"/>
                </a:solidFill>
              </a:rPr>
              <a:t>8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+ e</a:t>
            </a:r>
            <a:r>
              <a:rPr lang="en-US" altLang="en-US" sz="2600" b="1" baseline="30000" dirty="0" smtClean="0">
                <a:solidFill>
                  <a:srgbClr val="000000"/>
                </a:solidFill>
              </a:rPr>
              <a:t>+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+ </a:t>
            </a:r>
            <a:r>
              <a:rPr lang="en-US" altLang="en-US" sz="2600" b="1" dirty="0" smtClean="0">
                <a:solidFill>
                  <a:srgbClr val="000000"/>
                </a:solidFill>
                <a:latin typeface="Symbol" pitchFamily="18" charset="2"/>
              </a:rPr>
              <a:t></a:t>
            </a:r>
            <a:endParaRPr lang="en-US" altLang="zh-CN" sz="2600" b="1" dirty="0" smtClean="0">
              <a:solidFill>
                <a:srgbClr val="000000"/>
              </a:solidFill>
              <a:latin typeface="Symbol" pitchFamily="18" charset="2"/>
              <a:ea typeface="宋体" pitchFamily="2" charset="-122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0000"/>
              </a:spcAft>
              <a:buClr>
                <a:srgbClr val="F57B49"/>
              </a:buClr>
              <a:buNone/>
            </a:pPr>
            <a:r>
              <a:rPr lang="en-US" altLang="zh-CN" sz="2600" b="1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	</a:t>
            </a:r>
            <a:r>
              <a:rPr lang="en-US" altLang="en-US" sz="26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zh-CN" sz="2600" b="1" baseline="30000" dirty="0" smtClean="0">
                <a:solidFill>
                  <a:srgbClr val="000000"/>
                </a:solidFill>
                <a:ea typeface="宋体" pitchFamily="2" charset="-122"/>
              </a:rPr>
              <a:t>5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O</a:t>
            </a:r>
            <a:r>
              <a:rPr lang="en-US" altLang="zh-CN" sz="2600" b="1" baseline="-25000" dirty="0" smtClean="0">
                <a:solidFill>
                  <a:srgbClr val="000000"/>
                </a:solidFill>
                <a:ea typeface="宋体" pitchFamily="2" charset="-122"/>
              </a:rPr>
              <a:t>8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600" b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zh-CN" sz="2600" b="1" baseline="30000" dirty="0" smtClean="0">
                <a:solidFill>
                  <a:srgbClr val="000000"/>
                </a:solidFill>
                <a:ea typeface="宋体" pitchFamily="2" charset="-122"/>
              </a:rPr>
              <a:t>5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N</a:t>
            </a:r>
            <a:r>
              <a:rPr lang="en-US" altLang="zh-CN" sz="2600" b="1" baseline="-25000" dirty="0" smtClean="0">
                <a:solidFill>
                  <a:srgbClr val="000000"/>
                </a:solidFill>
                <a:ea typeface="宋体" pitchFamily="2" charset="-122"/>
              </a:rPr>
              <a:t>7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 + e</a:t>
            </a:r>
            <a:r>
              <a:rPr lang="en-US" altLang="en-US" sz="2600" b="1" baseline="30000" dirty="0" smtClean="0">
                <a:solidFill>
                  <a:srgbClr val="000000"/>
                </a:solidFill>
              </a:rPr>
              <a:t>+ </a:t>
            </a:r>
            <a:r>
              <a:rPr lang="en-US" altLang="en-US" sz="2600" b="1" dirty="0" smtClean="0">
                <a:solidFill>
                  <a:srgbClr val="000000"/>
                </a:solidFill>
              </a:rPr>
              <a:t>+ </a:t>
            </a:r>
            <a:r>
              <a:rPr lang="en-US" altLang="en-US" sz="2600" b="1" dirty="0" smtClean="0">
                <a:solidFill>
                  <a:srgbClr val="000000"/>
                </a:solidFill>
                <a:latin typeface="Symbol" pitchFamily="18" charset="2"/>
              </a:rPr>
              <a:t></a:t>
            </a:r>
            <a:endParaRPr lang="en-US" altLang="en-US" sz="2600" b="1" dirty="0" smtClean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33744" y="2914253"/>
            <a:ext cx="2895243" cy="2338624"/>
            <a:chOff x="5230389" y="3172393"/>
            <a:chExt cx="2895243" cy="2338624"/>
          </a:xfrm>
        </p:grpSpPr>
        <p:sp>
          <p:nvSpPr>
            <p:cNvPr id="5" name="Oval 1031"/>
            <p:cNvSpPr>
              <a:spLocks noChangeArrowheads="1"/>
            </p:cNvSpPr>
            <p:nvPr/>
          </p:nvSpPr>
          <p:spPr bwMode="auto">
            <a:xfrm>
              <a:off x="5257800" y="3200400"/>
              <a:ext cx="2854127" cy="1948269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1032"/>
            <p:cNvSpPr>
              <a:spLocks noChangeArrowheads="1"/>
            </p:cNvSpPr>
            <p:nvPr/>
          </p:nvSpPr>
          <p:spPr bwMode="auto">
            <a:xfrm>
              <a:off x="6213744" y="3715038"/>
              <a:ext cx="997060" cy="989014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033"/>
            <p:cNvSpPr>
              <a:spLocks noChangeArrowheads="1"/>
            </p:cNvSpPr>
            <p:nvPr/>
          </p:nvSpPr>
          <p:spPr bwMode="auto">
            <a:xfrm>
              <a:off x="7114867" y="4119395"/>
              <a:ext cx="178169" cy="18029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1034"/>
            <p:cNvSpPr>
              <a:spLocks noChangeArrowheads="1"/>
            </p:cNvSpPr>
            <p:nvPr/>
          </p:nvSpPr>
          <p:spPr bwMode="auto">
            <a:xfrm>
              <a:off x="6540958" y="4035373"/>
              <a:ext cx="328927" cy="33433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035"/>
            <p:cNvSpPr>
              <a:spLocks noChangeArrowheads="1"/>
            </p:cNvSpPr>
            <p:nvPr/>
          </p:nvSpPr>
          <p:spPr bwMode="auto">
            <a:xfrm>
              <a:off x="6131512" y="4049377"/>
              <a:ext cx="178169" cy="18029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036"/>
            <p:cNvSpPr>
              <a:spLocks noChangeArrowheads="1"/>
            </p:cNvSpPr>
            <p:nvPr/>
          </p:nvSpPr>
          <p:spPr bwMode="auto">
            <a:xfrm>
              <a:off x="5831709" y="4884349"/>
              <a:ext cx="176456" cy="18204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37"/>
            <p:cNvSpPr>
              <a:spLocks noChangeArrowheads="1"/>
            </p:cNvSpPr>
            <p:nvPr/>
          </p:nvSpPr>
          <p:spPr bwMode="auto">
            <a:xfrm>
              <a:off x="7484910" y="4842338"/>
              <a:ext cx="176456" cy="18204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38"/>
            <p:cNvSpPr>
              <a:spLocks noChangeArrowheads="1"/>
            </p:cNvSpPr>
            <p:nvPr/>
          </p:nvSpPr>
          <p:spPr bwMode="auto">
            <a:xfrm>
              <a:off x="7949176" y="3771053"/>
              <a:ext cx="176456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039"/>
            <p:cNvSpPr>
              <a:spLocks noChangeArrowheads="1"/>
            </p:cNvSpPr>
            <p:nvPr/>
          </p:nvSpPr>
          <p:spPr bwMode="auto">
            <a:xfrm>
              <a:off x="6049280" y="3172393"/>
              <a:ext cx="178169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040"/>
            <p:cNvSpPr>
              <a:spLocks noChangeArrowheads="1"/>
            </p:cNvSpPr>
            <p:nvPr/>
          </p:nvSpPr>
          <p:spPr bwMode="auto">
            <a:xfrm>
              <a:off x="5230389" y="3799060"/>
              <a:ext cx="176456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041"/>
            <p:cNvSpPr>
              <a:spLocks noChangeArrowheads="1"/>
            </p:cNvSpPr>
            <p:nvPr/>
          </p:nvSpPr>
          <p:spPr bwMode="auto">
            <a:xfrm>
              <a:off x="7142277" y="3186397"/>
              <a:ext cx="178169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42"/>
            <p:cNvSpPr>
              <a:spLocks/>
            </p:cNvSpPr>
            <p:nvPr/>
          </p:nvSpPr>
          <p:spPr bwMode="auto">
            <a:xfrm>
              <a:off x="5746051" y="3916341"/>
              <a:ext cx="289524" cy="192551"/>
            </a:xfrm>
            <a:custGeom>
              <a:avLst/>
              <a:gdLst>
                <a:gd name="T0" fmla="*/ 16 w 85"/>
                <a:gd name="T1" fmla="*/ 0 h 55"/>
                <a:gd name="T2" fmla="*/ 1 w 85"/>
                <a:gd name="T3" fmla="*/ 49 h 55"/>
                <a:gd name="T4" fmla="*/ 1 w 85"/>
                <a:gd name="T5" fmla="*/ 55 h 55"/>
                <a:gd name="T6" fmla="*/ 85 w 85"/>
                <a:gd name="T7" fmla="*/ 50 h 55"/>
                <a:gd name="T8" fmla="*/ 16 w 85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55"/>
                <a:gd name="T17" fmla="*/ 85 w 8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55">
                  <a:moveTo>
                    <a:pt x="16" y="0"/>
                  </a:moveTo>
                  <a:cubicBezTo>
                    <a:pt x="6" y="15"/>
                    <a:pt x="1" y="32"/>
                    <a:pt x="1" y="49"/>
                  </a:cubicBezTo>
                  <a:cubicBezTo>
                    <a:pt x="0" y="51"/>
                    <a:pt x="1" y="53"/>
                    <a:pt x="1" y="55"/>
                  </a:cubicBezTo>
                  <a:lnTo>
                    <a:pt x="85" y="5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49"/>
            <p:cNvSpPr>
              <a:spLocks/>
            </p:cNvSpPr>
            <p:nvPr/>
          </p:nvSpPr>
          <p:spPr bwMode="auto">
            <a:xfrm>
              <a:off x="7388973" y="3923343"/>
              <a:ext cx="282672" cy="196052"/>
            </a:xfrm>
            <a:custGeom>
              <a:avLst/>
              <a:gdLst>
                <a:gd name="T0" fmla="*/ 83 w 83"/>
                <a:gd name="T1" fmla="*/ 55 h 56"/>
                <a:gd name="T2" fmla="*/ 63 w 83"/>
                <a:gd name="T3" fmla="*/ 0 h 56"/>
                <a:gd name="T4" fmla="*/ 0 w 83"/>
                <a:gd name="T5" fmla="*/ 56 h 56"/>
                <a:gd name="T6" fmla="*/ 83 w 83"/>
                <a:gd name="T7" fmla="*/ 55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56"/>
                <a:gd name="T14" fmla="*/ 83 w 83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56">
                  <a:moveTo>
                    <a:pt x="83" y="55"/>
                  </a:moveTo>
                  <a:cubicBezTo>
                    <a:pt x="83" y="35"/>
                    <a:pt x="76" y="16"/>
                    <a:pt x="63" y="0"/>
                  </a:cubicBezTo>
                  <a:lnTo>
                    <a:pt x="0" y="56"/>
                  </a:lnTo>
                  <a:lnTo>
                    <a:pt x="83" y="5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064"/>
            <p:cNvSpPr>
              <a:spLocks noChangeArrowheads="1"/>
            </p:cNvSpPr>
            <p:nvPr/>
          </p:nvSpPr>
          <p:spPr bwMode="auto">
            <a:xfrm>
              <a:off x="7423236" y="5208186"/>
              <a:ext cx="68526" cy="302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rot="5400000">
            <a:off x="5538544" y="4285853"/>
            <a:ext cx="1447800" cy="8382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6300544" y="4362053"/>
            <a:ext cx="1447800" cy="6858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462344" y="5200253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+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1144" y="520025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 smtClean="0">
                <a:solidFill>
                  <a:schemeClr val="tx2"/>
                </a:solidFill>
                <a:latin typeface="Symbol" pitchFamily="18" charset="2"/>
              </a:rPr>
              <a:t>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b</a:t>
            </a:r>
            <a:r>
              <a:rPr lang="en-US" altLang="zh-CN" baseline="30000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+</a:t>
            </a:r>
            <a:r>
              <a:rPr lang="en-US" altLang="en-US" dirty="0" smtClean="0">
                <a:solidFill>
                  <a:srgbClr val="4044E6"/>
                </a:solidFill>
              </a:rPr>
              <a:t> decay</a:t>
            </a:r>
            <a:endParaRPr lang="en-US" dirty="0">
              <a:solidFill>
                <a:srgbClr val="4044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8001000" cy="411480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  <a:latin typeface="Symbol" panose="05050102010706020507" pitchFamily="18" charset="2"/>
              </a:rPr>
              <a:t></a:t>
            </a:r>
            <a:r>
              <a:rPr lang="en-US" altLang="en-US" sz="2800" b="1" baseline="40000" dirty="0" smtClean="0">
                <a:solidFill>
                  <a:srgbClr val="232323"/>
                </a:solidFill>
                <a:latin typeface="Symbol" panose="05050102010706020507" pitchFamily="18" charset="2"/>
              </a:rPr>
              <a:t></a:t>
            </a:r>
            <a:r>
              <a:rPr lang="en-US" altLang="zh-CN" sz="2800" b="1" dirty="0" smtClean="0">
                <a:solidFill>
                  <a:srgbClr val="232323"/>
                </a:solidFill>
                <a:ea typeface="宋体" pitchFamily="2" charset="-122"/>
              </a:rPr>
              <a:t> decay for proton rich isotopes </a:t>
            </a: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232323"/>
                </a:solidFill>
                <a:latin typeface="Symbol" panose="05050102010706020507" pitchFamily="18" charset="2"/>
                <a:ea typeface="宋体" pitchFamily="2" charset="-122"/>
              </a:rPr>
              <a:t>g</a:t>
            </a:r>
            <a:r>
              <a:rPr lang="en-US" altLang="zh-CN" sz="2800" b="1" dirty="0" smtClean="0">
                <a:solidFill>
                  <a:srgbClr val="232323"/>
                </a:solidFill>
                <a:ea typeface="宋体" pitchFamily="2" charset="-122"/>
              </a:rPr>
              <a:t>-ray emission or internal conversion follows if the child nucleus is in an excited state.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i="1" dirty="0" smtClean="0">
                <a:solidFill>
                  <a:srgbClr val="CF0E30"/>
                </a:solidFill>
              </a:rPr>
              <a:t>  </a:t>
            </a:r>
            <a:r>
              <a:rPr lang="en-US" altLang="en-US" dirty="0" smtClean="0">
                <a:solidFill>
                  <a:srgbClr val="4044E6"/>
                </a:solidFill>
              </a:rPr>
              <a:t>Annihilation</a:t>
            </a:r>
            <a:endParaRPr lang="en-US" dirty="0" smtClean="0">
              <a:solidFill>
                <a:srgbClr val="4044E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828800"/>
            <a:ext cx="4800600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en-US" sz="3600" b="1" dirty="0" smtClean="0">
                <a:solidFill>
                  <a:srgbClr val="232323"/>
                </a:solidFill>
              </a:rPr>
              <a:t>	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e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-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+ e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+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=&gt;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2 </a:t>
            </a: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</a:t>
            </a: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rgbClr val="F57B49"/>
              </a:buClr>
              <a:buNone/>
            </a:pPr>
            <a:r>
              <a:rPr lang="en-US" altLang="en-US" dirty="0" smtClean="0">
                <a:solidFill>
                  <a:srgbClr val="232323"/>
                </a:solidFill>
              </a:rPr>
              <a:t>	or</a:t>
            </a:r>
            <a:endParaRPr lang="en-US" altLang="en-US" sz="2800" b="1" dirty="0" smtClean="0">
              <a:solidFill>
                <a:srgbClr val="232323"/>
              </a:solidFill>
              <a:latin typeface="Symbol" pitchFamily="18" charset="2"/>
            </a:endParaRPr>
          </a:p>
          <a:p>
            <a:pPr>
              <a:lnSpc>
                <a:spcPct val="110000"/>
              </a:lnSpc>
              <a:spcBef>
                <a:spcPct val="5000"/>
              </a:spcBef>
              <a:buClr>
                <a:srgbClr val="F57B49"/>
              </a:buClr>
              <a:buNone/>
            </a:pPr>
            <a:r>
              <a:rPr lang="en-US" altLang="en-US" dirty="0" smtClean="0">
                <a:solidFill>
                  <a:srgbClr val="232323"/>
                </a:solidFill>
              </a:rPr>
              <a:t>	e</a:t>
            </a:r>
            <a:r>
              <a:rPr lang="en-US" altLang="en-US" baseline="30000" dirty="0">
                <a:solidFill>
                  <a:srgbClr val="232323"/>
                </a:solidFill>
              </a:rPr>
              <a:t>-</a:t>
            </a:r>
            <a:r>
              <a:rPr lang="en-US" altLang="en-US" dirty="0">
                <a:solidFill>
                  <a:srgbClr val="232323"/>
                </a:solidFill>
              </a:rPr>
              <a:t> + </a:t>
            </a:r>
            <a:r>
              <a:rPr lang="en-US" altLang="zh-CN" dirty="0">
                <a:latin typeface="Symbol" pitchFamily="18" charset="2"/>
                <a:ea typeface="宋体" pitchFamily="2" charset="-122"/>
              </a:rPr>
              <a:t>b</a:t>
            </a:r>
            <a:r>
              <a:rPr lang="en-US" altLang="en-US" baseline="30000" dirty="0" smtClean="0">
                <a:solidFill>
                  <a:srgbClr val="232323"/>
                </a:solidFill>
              </a:rPr>
              <a:t>+</a:t>
            </a:r>
            <a:r>
              <a:rPr lang="en-US" altLang="en-US" dirty="0" smtClean="0">
                <a:solidFill>
                  <a:srgbClr val="232323"/>
                </a:solidFill>
              </a:rPr>
              <a:t> </a:t>
            </a:r>
            <a:r>
              <a:rPr lang="en-US" altLang="en-US" dirty="0" smtClean="0">
                <a:solidFill>
                  <a:srgbClr val="232323"/>
                </a:solidFill>
              </a:rPr>
              <a:t>=&gt; </a:t>
            </a:r>
            <a:r>
              <a:rPr lang="en-US" altLang="en-US" dirty="0">
                <a:solidFill>
                  <a:srgbClr val="232323"/>
                </a:solidFill>
              </a:rPr>
              <a:t>2 </a:t>
            </a:r>
            <a:r>
              <a:rPr lang="en-US" altLang="en-US" dirty="0">
                <a:solidFill>
                  <a:srgbClr val="232323"/>
                </a:solidFill>
                <a:latin typeface="Symbol" pitchFamily="18" charset="2"/>
              </a:rPr>
              <a:t></a:t>
            </a:r>
            <a:r>
              <a:rPr lang="en-US" altLang="en-US" dirty="0" smtClean="0">
                <a:solidFill>
                  <a:srgbClr val="232323"/>
                </a:solidFill>
                <a:latin typeface="Symbol" pitchFamily="18" charset="2"/>
              </a:rPr>
              <a:t></a:t>
            </a:r>
            <a:endParaRPr lang="en-US" altLang="en-US" sz="2800" b="1" dirty="0" smtClean="0">
              <a:solidFill>
                <a:srgbClr val="232323"/>
              </a:solidFill>
              <a:latin typeface="Symbol" pitchFamily="18" charset="2"/>
            </a:endParaRPr>
          </a:p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each </a:t>
            </a:r>
            <a:r>
              <a:rPr lang="en-US" altLang="en-US" sz="2400" dirty="0" smtClean="0">
                <a:solidFill>
                  <a:srgbClr val="232323"/>
                </a:solidFill>
                <a:latin typeface="Symbol" pitchFamily="18" charset="2"/>
              </a:rPr>
              <a:t>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has energy</a:t>
            </a:r>
            <a:r>
              <a:rPr lang="en-US" altLang="en-US" sz="2600" b="1" dirty="0" smtClean="0">
                <a:solidFill>
                  <a:srgbClr val="232323"/>
                </a:solidFill>
                <a:latin typeface="Times New Roman" pitchFamily="18" charset="0"/>
              </a:rPr>
              <a:t>: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511 keV due to energy-mass conservation or</a:t>
            </a: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2 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g</a:t>
            </a:r>
            <a:r>
              <a:rPr lang="en-US" altLang="en-US" sz="2600" b="1" dirty="0" smtClean="0">
                <a:solidFill>
                  <a:srgbClr val="232323"/>
                </a:solidFill>
                <a:latin typeface="Times New Roman" pitchFamily="18" charset="0"/>
              </a:rPr>
              <a:t>’s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always traveling in opposite directions due to momentum conversation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</a:t>
            </a:r>
            <a:endParaRPr lang="en-US" altLang="zh-CN" sz="2600" b="1" dirty="0" smtClean="0">
              <a:solidFill>
                <a:srgbClr val="232323"/>
              </a:solidFill>
              <a:latin typeface="Symbol" pitchFamily="18" charset="2"/>
              <a:ea typeface="宋体" pitchFamily="2" charset="-122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zh-CN" sz="2600" b="1" dirty="0" smtClean="0">
                <a:solidFill>
                  <a:srgbClr val="232323"/>
                </a:solidFill>
                <a:latin typeface="Symbol" pitchFamily="18" charset="2"/>
                <a:ea typeface="宋体" pitchFamily="2" charset="-122"/>
              </a:rPr>
              <a:t>	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PET imagin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g</a:t>
            </a:r>
            <a:endParaRPr lang="en-US" sz="2800" b="1" dirty="0" smtClean="0">
              <a:solidFill>
                <a:srgbClr val="232323"/>
              </a:solidFill>
            </a:endParaRPr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95600"/>
            <a:ext cx="2971800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4000" i="1" dirty="0" smtClean="0">
                <a:solidFill>
                  <a:srgbClr val="CF0E3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Electron capture</a:t>
            </a:r>
            <a:endParaRPr lang="en-US" altLang="en-US" sz="4000" dirty="0" smtClean="0">
              <a:solidFill>
                <a:srgbClr val="4044E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572000"/>
          </a:xfrm>
          <a:noFill/>
        </p:spPr>
        <p:txBody>
          <a:bodyPr/>
          <a:lstStyle/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primary: an orbital 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electron is absorbed into nucleus and is immediately combined with a proton to form a neutron and neutrino</a:t>
            </a:r>
            <a:r>
              <a:rPr lang="en-US" altLang="zh-CN" sz="2600" dirty="0">
                <a:solidFill>
                  <a:srgbClr val="232323"/>
                </a:solidFill>
              </a:rPr>
              <a:t>:</a:t>
            </a:r>
            <a:r>
              <a:rPr lang="en-US" altLang="zh-CN" sz="2600" b="1" dirty="0" smtClean="0">
                <a:solidFill>
                  <a:srgbClr val="CF0E30"/>
                </a:solidFill>
              </a:rPr>
              <a:t>          </a:t>
            </a: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e</a:t>
            </a:r>
            <a:r>
              <a:rPr lang="en-US" altLang="zh-CN" sz="2600" b="1" baseline="30000" dirty="0" smtClean="0">
                <a:solidFill>
                  <a:srgbClr val="232323"/>
                </a:solidFill>
                <a:ea typeface="宋体" pitchFamily="2" charset="-122"/>
              </a:rPr>
              <a:t>-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+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p </a:t>
            </a:r>
            <a:r>
              <a:rPr lang="en-US" altLang="en-US" sz="2600" b="1" dirty="0" smtClean="0">
                <a:solidFill>
                  <a:srgbClr val="232323"/>
                </a:solidFill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n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+ 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</a:t>
            </a:r>
          </a:p>
          <a:p>
            <a:pPr>
              <a:spcBef>
                <a:spcPts val="600"/>
              </a:spcBef>
              <a:buClr>
                <a:srgbClr val="F57B49"/>
              </a:buClr>
              <a:buNone/>
            </a:pP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	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e.g.  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7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Be</a:t>
            </a:r>
            <a:r>
              <a:rPr lang="en-US" altLang="en-US" sz="2600" b="1" baseline="-25000" dirty="0" smtClean="0">
                <a:solidFill>
                  <a:srgbClr val="232323"/>
                </a:solidFill>
              </a:rPr>
              <a:t>4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+ e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-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600" b="1" dirty="0" smtClean="0">
                <a:solidFill>
                  <a:srgbClr val="232323"/>
                </a:solidFill>
                <a:sym typeface="Wingdings" pitchFamily="2" charset="2"/>
              </a:rPr>
              <a:t>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600" b="1" baseline="30000" dirty="0" smtClean="0">
                <a:solidFill>
                  <a:srgbClr val="232323"/>
                </a:solidFill>
              </a:rPr>
              <a:t>7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Li</a:t>
            </a:r>
            <a:r>
              <a:rPr lang="en-US" altLang="en-US" sz="2600" b="1" baseline="-25000" dirty="0" smtClean="0">
                <a:solidFill>
                  <a:srgbClr val="232323"/>
                </a:solidFill>
              </a:rPr>
              <a:t>3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+ 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</a:t>
            </a:r>
            <a:endParaRPr lang="en-US" altLang="en-US" sz="2600" b="1" dirty="0" smtClean="0">
              <a:solidFill>
                <a:srgbClr val="232323"/>
              </a:solidFill>
            </a:endParaRP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secondary: emission of 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600" b="1" dirty="0" smtClean="0">
                <a:solidFill>
                  <a:srgbClr val="232323"/>
                </a:solidFill>
              </a:rPr>
              <a:t>	characteristic x-rays or 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600" b="1" dirty="0" smtClean="0">
                <a:solidFill>
                  <a:srgbClr val="232323"/>
                </a:solidFill>
              </a:rPr>
              <a:t>	Auger electrons</a:t>
            </a:r>
          </a:p>
          <a:p>
            <a:pPr>
              <a:spcBef>
                <a:spcPts val="600"/>
              </a:spcBef>
              <a:buClr>
                <a:srgbClr val="F57B49"/>
              </a:buClr>
              <a:buNone/>
            </a:pPr>
            <a:r>
              <a:rPr lang="en-US" altLang="en-US" sz="2800" b="1" baseline="30000" dirty="0" smtClean="0">
                <a:solidFill>
                  <a:srgbClr val="232323"/>
                </a:solidFill>
              </a:rPr>
              <a:t>	</a:t>
            </a:r>
            <a:endParaRPr lang="en-US" altLang="en-US" sz="2800" b="1" dirty="0" smtClean="0">
              <a:solidFill>
                <a:srgbClr val="232323"/>
              </a:solidFill>
              <a:latin typeface="Symbol" pitchFamily="18" charset="2"/>
            </a:endParaRP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endParaRPr lang="en-US" altLang="en-US" sz="2800" b="1" dirty="0" smtClean="0">
              <a:solidFill>
                <a:srgbClr val="232323"/>
              </a:solidFill>
              <a:latin typeface="Symbol" pitchFamily="18" charset="2"/>
            </a:endParaRP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endParaRPr lang="en-US" altLang="en-US" sz="2800" b="1" dirty="0" smtClean="0">
              <a:solidFill>
                <a:srgbClr val="232323"/>
              </a:solidFill>
              <a:latin typeface="Symbol" pitchFamily="18" charset="2"/>
            </a:endParaRP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	</a:t>
            </a:r>
            <a:r>
              <a:rPr lang="en-US" altLang="zh-CN" sz="2800" b="1" dirty="0" smtClean="0">
                <a:solidFill>
                  <a:srgbClr val="232323"/>
                </a:solidFill>
                <a:latin typeface="Symbol" pitchFamily="18" charset="2"/>
                <a:ea typeface="宋体" pitchFamily="2" charset="-122"/>
              </a:rPr>
              <a:t>	</a:t>
            </a:r>
            <a:endParaRPr lang="en-US" altLang="zh-CN" sz="2800" b="1" dirty="0" smtClean="0">
              <a:solidFill>
                <a:srgbClr val="232323"/>
              </a:solidFill>
              <a:ea typeface="宋体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80131" y="3067110"/>
            <a:ext cx="3130469" cy="3295710"/>
            <a:chOff x="5410200" y="2667000"/>
            <a:chExt cx="2895243" cy="3295710"/>
          </a:xfrm>
        </p:grpSpPr>
        <p:sp>
          <p:nvSpPr>
            <p:cNvPr id="5" name="Oval 1031"/>
            <p:cNvSpPr>
              <a:spLocks noChangeArrowheads="1"/>
            </p:cNvSpPr>
            <p:nvPr/>
          </p:nvSpPr>
          <p:spPr bwMode="auto">
            <a:xfrm>
              <a:off x="5437611" y="3304607"/>
              <a:ext cx="2854127" cy="1948269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1032"/>
            <p:cNvSpPr>
              <a:spLocks noChangeArrowheads="1"/>
            </p:cNvSpPr>
            <p:nvPr/>
          </p:nvSpPr>
          <p:spPr bwMode="auto">
            <a:xfrm>
              <a:off x="6393555" y="3819245"/>
              <a:ext cx="997060" cy="989014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1033"/>
            <p:cNvSpPr>
              <a:spLocks noChangeArrowheads="1"/>
            </p:cNvSpPr>
            <p:nvPr/>
          </p:nvSpPr>
          <p:spPr bwMode="auto">
            <a:xfrm>
              <a:off x="7294678" y="4223602"/>
              <a:ext cx="178169" cy="18029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1034"/>
            <p:cNvSpPr>
              <a:spLocks noChangeArrowheads="1"/>
            </p:cNvSpPr>
            <p:nvPr/>
          </p:nvSpPr>
          <p:spPr bwMode="auto">
            <a:xfrm>
              <a:off x="6720769" y="4139580"/>
              <a:ext cx="328927" cy="33433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035"/>
            <p:cNvSpPr>
              <a:spLocks noChangeArrowheads="1"/>
            </p:cNvSpPr>
            <p:nvPr/>
          </p:nvSpPr>
          <p:spPr bwMode="auto">
            <a:xfrm>
              <a:off x="6311323" y="4153584"/>
              <a:ext cx="178169" cy="180298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036"/>
            <p:cNvSpPr>
              <a:spLocks noChangeArrowheads="1"/>
            </p:cNvSpPr>
            <p:nvPr/>
          </p:nvSpPr>
          <p:spPr bwMode="auto">
            <a:xfrm>
              <a:off x="6011520" y="4988556"/>
              <a:ext cx="176456" cy="18204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037"/>
            <p:cNvSpPr>
              <a:spLocks noChangeArrowheads="1"/>
            </p:cNvSpPr>
            <p:nvPr/>
          </p:nvSpPr>
          <p:spPr bwMode="auto">
            <a:xfrm>
              <a:off x="7664721" y="4946545"/>
              <a:ext cx="176456" cy="182049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38"/>
            <p:cNvSpPr>
              <a:spLocks noChangeArrowheads="1"/>
            </p:cNvSpPr>
            <p:nvPr/>
          </p:nvSpPr>
          <p:spPr bwMode="auto">
            <a:xfrm>
              <a:off x="8128987" y="3875260"/>
              <a:ext cx="176456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039"/>
            <p:cNvSpPr>
              <a:spLocks noChangeArrowheads="1"/>
            </p:cNvSpPr>
            <p:nvPr/>
          </p:nvSpPr>
          <p:spPr bwMode="auto">
            <a:xfrm>
              <a:off x="6229091" y="3276600"/>
              <a:ext cx="178169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040"/>
            <p:cNvSpPr>
              <a:spLocks noChangeArrowheads="1"/>
            </p:cNvSpPr>
            <p:nvPr/>
          </p:nvSpPr>
          <p:spPr bwMode="auto">
            <a:xfrm>
              <a:off x="5410200" y="4419600"/>
              <a:ext cx="176456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041"/>
            <p:cNvSpPr>
              <a:spLocks noChangeArrowheads="1"/>
            </p:cNvSpPr>
            <p:nvPr/>
          </p:nvSpPr>
          <p:spPr bwMode="auto">
            <a:xfrm>
              <a:off x="7322088" y="3290604"/>
              <a:ext cx="178169" cy="180298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042"/>
            <p:cNvSpPr>
              <a:spLocks/>
            </p:cNvSpPr>
            <p:nvPr/>
          </p:nvSpPr>
          <p:spPr bwMode="auto">
            <a:xfrm>
              <a:off x="5925862" y="4020548"/>
              <a:ext cx="289524" cy="192551"/>
            </a:xfrm>
            <a:custGeom>
              <a:avLst/>
              <a:gdLst>
                <a:gd name="T0" fmla="*/ 16 w 85"/>
                <a:gd name="T1" fmla="*/ 0 h 55"/>
                <a:gd name="T2" fmla="*/ 1 w 85"/>
                <a:gd name="T3" fmla="*/ 49 h 55"/>
                <a:gd name="T4" fmla="*/ 1 w 85"/>
                <a:gd name="T5" fmla="*/ 55 h 55"/>
                <a:gd name="T6" fmla="*/ 85 w 85"/>
                <a:gd name="T7" fmla="*/ 50 h 55"/>
                <a:gd name="T8" fmla="*/ 16 w 85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55"/>
                <a:gd name="T17" fmla="*/ 85 w 8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55">
                  <a:moveTo>
                    <a:pt x="16" y="0"/>
                  </a:moveTo>
                  <a:cubicBezTo>
                    <a:pt x="6" y="15"/>
                    <a:pt x="1" y="32"/>
                    <a:pt x="1" y="49"/>
                  </a:cubicBezTo>
                  <a:cubicBezTo>
                    <a:pt x="0" y="51"/>
                    <a:pt x="1" y="53"/>
                    <a:pt x="1" y="55"/>
                  </a:cubicBezTo>
                  <a:lnTo>
                    <a:pt x="85" y="50"/>
                  </a:lnTo>
                  <a:lnTo>
                    <a:pt x="16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49"/>
            <p:cNvSpPr>
              <a:spLocks/>
            </p:cNvSpPr>
            <p:nvPr/>
          </p:nvSpPr>
          <p:spPr bwMode="auto">
            <a:xfrm>
              <a:off x="7568784" y="4027550"/>
              <a:ext cx="282672" cy="196052"/>
            </a:xfrm>
            <a:custGeom>
              <a:avLst/>
              <a:gdLst>
                <a:gd name="T0" fmla="*/ 83 w 83"/>
                <a:gd name="T1" fmla="*/ 55 h 56"/>
                <a:gd name="T2" fmla="*/ 63 w 83"/>
                <a:gd name="T3" fmla="*/ 0 h 56"/>
                <a:gd name="T4" fmla="*/ 0 w 83"/>
                <a:gd name="T5" fmla="*/ 56 h 56"/>
                <a:gd name="T6" fmla="*/ 83 w 83"/>
                <a:gd name="T7" fmla="*/ 55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56"/>
                <a:gd name="T14" fmla="*/ 83 w 83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56">
                  <a:moveTo>
                    <a:pt x="83" y="55"/>
                  </a:moveTo>
                  <a:cubicBezTo>
                    <a:pt x="83" y="35"/>
                    <a:pt x="76" y="16"/>
                    <a:pt x="63" y="0"/>
                  </a:cubicBezTo>
                  <a:lnTo>
                    <a:pt x="0" y="56"/>
                  </a:lnTo>
                  <a:lnTo>
                    <a:pt x="83" y="55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064"/>
            <p:cNvSpPr>
              <a:spLocks noChangeArrowheads="1"/>
            </p:cNvSpPr>
            <p:nvPr/>
          </p:nvSpPr>
          <p:spPr bwMode="auto">
            <a:xfrm>
              <a:off x="7603047" y="5312393"/>
              <a:ext cx="68526" cy="302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16200000" flipH="1">
              <a:off x="6477000" y="4724400"/>
              <a:ext cx="1447800" cy="6858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23232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5486400" y="5334000"/>
              <a:ext cx="1197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Auger e</a:t>
              </a:r>
              <a:r>
                <a:rPr lang="en-US" sz="2000" b="1" baseline="30000" dirty="0" smtClean="0"/>
                <a:t>-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67600" y="5562600"/>
              <a:ext cx="317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dirty="0" smtClean="0">
                  <a:solidFill>
                    <a:schemeClr val="tx2"/>
                  </a:solidFill>
                  <a:latin typeface="Symbol" pitchFamily="18" charset="2"/>
                </a:rPr>
                <a:t>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9" idx="6"/>
              <a:endCxn id="8" idx="2"/>
            </p:cNvCxnSpPr>
            <p:nvPr/>
          </p:nvCxnSpPr>
          <p:spPr bwMode="auto">
            <a:xfrm>
              <a:off x="6489492" y="4243733"/>
              <a:ext cx="231277" cy="63017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5" idx="3"/>
            </p:cNvCxnSpPr>
            <p:nvPr/>
          </p:nvCxnSpPr>
          <p:spPr bwMode="auto">
            <a:xfrm rot="5400000">
              <a:off x="7034639" y="3572659"/>
              <a:ext cx="441702" cy="18538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16200000" flipV="1">
              <a:off x="6743700" y="3086100"/>
              <a:ext cx="685800" cy="3048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0701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010400" y="2667000"/>
              <a:ext cx="7371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x-ray</a:t>
              </a:r>
              <a:endParaRPr lang="en-US" sz="2000" b="1" dirty="0"/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5638800" y="4495800"/>
              <a:ext cx="814144" cy="62251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10" idx="3"/>
            </p:cNvCxnSpPr>
            <p:nvPr/>
          </p:nvCxnSpPr>
          <p:spPr bwMode="auto">
            <a:xfrm rot="5400000">
              <a:off x="5781154" y="5153992"/>
              <a:ext cx="266255" cy="246161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Department of Radiology </a:t>
            </a:r>
            <a:b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Medical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Physics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Resources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620000" cy="1905000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None/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Medical Physics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Course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chemeClr val="tx1"/>
              </a:buClr>
              <a:defRPr/>
            </a:pP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chemeClr val="tx1"/>
              </a:buClr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Handouts</a:t>
            </a:r>
          </a:p>
          <a:p>
            <a:pPr marL="0" indent="0">
              <a:buClr>
                <a:schemeClr val="tx1"/>
              </a:buClr>
              <a:buFontTx/>
              <a:buNone/>
              <a:defRPr/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chemeClr val="tx1"/>
              </a:buClr>
              <a:buFontTx/>
              <a:buNone/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1027"/>
          <p:cNvSpPr txBox="1">
            <a:spLocks noChangeArrowheads="1"/>
          </p:cNvSpPr>
          <p:nvPr/>
        </p:nvSpPr>
        <p:spPr bwMode="auto">
          <a:xfrm>
            <a:off x="1295400" y="42672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600" u="sng" dirty="0"/>
              <a:t>http://</a:t>
            </a:r>
            <a:r>
              <a:rPr lang="en-US" sz="1600" u="sng" dirty="0" err="1"/>
              <a:t>www.gru.edu</a:t>
            </a:r>
            <a:r>
              <a:rPr lang="en-US" sz="1600" u="sng" dirty="0"/>
              <a:t>/mcg/radiology/residency/</a:t>
            </a:r>
            <a:r>
              <a:rPr lang="en-US" sz="1600" u="sng" dirty="0" err="1"/>
              <a:t>resphysicscourse.php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Electron capture</a:t>
            </a:r>
            <a:endParaRPr lang="en-US" dirty="0">
              <a:solidFill>
                <a:srgbClr val="4044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543800" cy="3810000"/>
          </a:xfrm>
        </p:spPr>
        <p:txBody>
          <a:bodyPr/>
          <a:lstStyle/>
          <a:p>
            <a:pPr>
              <a:spcAft>
                <a:spcPct val="1000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for proton rich nuclei </a:t>
            </a:r>
          </a:p>
          <a:p>
            <a:pPr>
              <a:spcAft>
                <a:spcPct val="1000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competing with </a:t>
            </a:r>
            <a:r>
              <a:rPr lang="en-US" altLang="zh-CN" sz="2800" b="1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b</a:t>
            </a:r>
            <a:r>
              <a:rPr lang="en-US" altLang="zh-CN" sz="2800" b="1" baseline="30000" dirty="0" smtClean="0">
                <a:solidFill>
                  <a:srgbClr val="000000"/>
                </a:solidFill>
                <a:ea typeface="宋体" pitchFamily="2" charset="-122"/>
              </a:rPr>
              <a:t>+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 decay, both produce the same nuclear change of Z to </a:t>
            </a: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Z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-1</a:t>
            </a:r>
          </a:p>
          <a:p>
            <a:pPr>
              <a:spcAft>
                <a:spcPct val="1500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probability increasing with larger Z due to closer electron shells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4000" i="1" dirty="0" smtClean="0">
                <a:solidFill>
                  <a:srgbClr val="CF0E3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g</a:t>
            </a:r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 decay (isomeric</a:t>
            </a:r>
            <a:r>
              <a:rPr lang="en-US" altLang="en-US" dirty="0" smtClean="0">
                <a:solidFill>
                  <a:srgbClr val="4044E6"/>
                </a:solidFill>
              </a:rPr>
              <a:t> </a:t>
            </a:r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transition)</a:t>
            </a:r>
            <a:endParaRPr lang="en-US" altLang="en-US" dirty="0" smtClean="0">
              <a:solidFill>
                <a:srgbClr val="4044E6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458200" cy="4724400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ct val="2000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emit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ting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a </a:t>
            </a:r>
            <a:r>
              <a:rPr lang="en-US" altLang="zh-CN" sz="2800" b="1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g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photon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 to release extra energy of the nucleus: excited state 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  <a:sym typeface="Wingdings" pitchFamily="2" charset="2"/>
              </a:rPr>
              <a:t> ground state</a:t>
            </a:r>
          </a:p>
          <a:p>
            <a:pPr>
              <a:spcBef>
                <a:spcPts val="0"/>
              </a:spcBef>
              <a:spcAft>
                <a:spcPct val="20000"/>
              </a:spcAft>
              <a:buClr>
                <a:srgbClr val="F57B49"/>
              </a:buClr>
              <a:buNone/>
            </a:pPr>
            <a:r>
              <a:rPr lang="en-US" altLang="en-US" sz="2800" b="1" baseline="30000" dirty="0" smtClean="0">
                <a:solidFill>
                  <a:srgbClr val="00279F"/>
                </a:solidFill>
              </a:rPr>
              <a:t>	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99</a:t>
            </a:r>
            <a:r>
              <a:rPr lang="en-US" altLang="en-US" sz="2800" b="1" baseline="30000" dirty="0" smtClean="0">
                <a:solidFill>
                  <a:schemeClr val="accent2"/>
                </a:solidFill>
              </a:rPr>
              <a:t>m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Tc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43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99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Tc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43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+ </a:t>
            </a:r>
            <a:r>
              <a:rPr lang="en-US" altLang="en-US" sz="2800" b="1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endParaRPr lang="en-US" altLang="zh-CN" sz="2800" b="1" dirty="0" smtClean="0">
              <a:solidFill>
                <a:srgbClr val="000000"/>
              </a:solidFill>
              <a:ea typeface="宋体" pitchFamily="2" charset="-122"/>
              <a:sym typeface="Wingdings" pitchFamily="2" charset="2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g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 photon ejected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57B49"/>
              </a:buClr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	out of the nucleus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57B49"/>
              </a:buClr>
              <a:buNone/>
            </a:pPr>
            <a:endParaRPr lang="en-US" altLang="zh-CN" sz="2800" b="1" dirty="0" smtClean="0">
              <a:solidFill>
                <a:srgbClr val="000000"/>
              </a:solidFill>
              <a:ea typeface="宋体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57B49"/>
              </a:buClr>
              <a:buNone/>
            </a:pPr>
            <a:endParaRPr lang="en-US" altLang="zh-CN" sz="2800" b="1" dirty="0" smtClean="0">
              <a:solidFill>
                <a:srgbClr val="000000"/>
              </a:solidFill>
              <a:ea typeface="宋体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57B49"/>
              </a:buClr>
              <a:buNone/>
            </a:pPr>
            <a:endParaRPr lang="en-US" altLang="zh-CN" sz="2800" b="1" dirty="0" smtClean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30000"/>
              </a:spcAft>
              <a:buClr>
                <a:srgbClr val="F57B49"/>
              </a:buClr>
              <a:buFont typeface="Monotype Sorts" charset="2"/>
              <a:buNone/>
            </a:pPr>
            <a:r>
              <a:rPr lang="en-US" altLang="en-US" sz="2400" b="1" dirty="0" smtClean="0">
                <a:solidFill>
                  <a:srgbClr val="CF0E30"/>
                </a:solidFill>
              </a:rPr>
              <a:t> </a:t>
            </a:r>
            <a:r>
              <a:rPr lang="en-US" altLang="en-US" sz="2400" b="1" baseline="30000" dirty="0" smtClean="0"/>
              <a:t>  </a:t>
            </a:r>
            <a:r>
              <a:rPr lang="en-US" altLang="en-US" sz="2400" b="1" dirty="0" smtClean="0"/>
              <a:t>  	</a:t>
            </a:r>
            <a:endParaRPr lang="en-US" altLang="en-US" b="1" dirty="0" smtClean="0">
              <a:solidFill>
                <a:srgbClr val="00279F"/>
              </a:solidFill>
              <a:latin typeface="Symbol" pitchFamily="18" charset="2"/>
            </a:endParaRPr>
          </a:p>
          <a:p>
            <a:pPr>
              <a:lnSpc>
                <a:spcPct val="110000"/>
              </a:lnSpc>
              <a:spcBef>
                <a:spcPct val="5000"/>
              </a:spcBef>
              <a:spcAft>
                <a:spcPct val="30000"/>
              </a:spcAft>
              <a:buClr>
                <a:srgbClr val="F57B49"/>
              </a:buClr>
              <a:buNone/>
            </a:pPr>
            <a:endParaRPr lang="en-US" altLang="en-US" sz="3600" b="1" dirty="0" smtClean="0">
              <a:solidFill>
                <a:srgbClr val="00279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55659" y="3287135"/>
            <a:ext cx="4038600" cy="2590800"/>
            <a:chOff x="4343400" y="3429000"/>
            <a:chExt cx="4305300" cy="27432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715000" y="4572000"/>
              <a:ext cx="358179" cy="349501"/>
            </a:xfrm>
            <a:prstGeom prst="ellipse">
              <a:avLst/>
            </a:prstGeom>
            <a:solidFill>
              <a:srgbClr val="CCFFCC"/>
            </a:solidFill>
            <a:ln w="57150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19650" y="3751616"/>
              <a:ext cx="2103438" cy="2082604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91025" y="3429000"/>
              <a:ext cx="2905125" cy="2719196"/>
            </a:xfrm>
            <a:prstGeom prst="ellipse">
              <a:avLst/>
            </a:prstGeom>
            <a:noFill/>
            <a:ln w="762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790009" y="4350761"/>
              <a:ext cx="119063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800" dirty="0"/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6915150" y="3889881"/>
              <a:ext cx="120055" cy="11714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21"/>
            <p:cNvSpPr>
              <a:spLocks noChangeArrowheads="1"/>
            </p:cNvSpPr>
            <p:nvPr/>
          </p:nvSpPr>
          <p:spPr bwMode="auto">
            <a:xfrm>
              <a:off x="6248400" y="3429000"/>
              <a:ext cx="119063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2"/>
            <p:cNvSpPr>
              <a:spLocks noChangeArrowheads="1"/>
            </p:cNvSpPr>
            <p:nvPr/>
          </p:nvSpPr>
          <p:spPr bwMode="auto">
            <a:xfrm>
              <a:off x="4772025" y="4765554"/>
              <a:ext cx="120055" cy="11714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auto">
            <a:xfrm>
              <a:off x="5295900" y="3475088"/>
              <a:ext cx="120055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4343400" y="4442937"/>
              <a:ext cx="119063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6200775" y="6056019"/>
              <a:ext cx="119063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5438775" y="6056019"/>
              <a:ext cx="120055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6819900" y="4489025"/>
              <a:ext cx="119063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6"/>
            <p:cNvSpPr>
              <a:spLocks noChangeArrowheads="1"/>
            </p:cNvSpPr>
            <p:nvPr/>
          </p:nvSpPr>
          <p:spPr bwMode="auto">
            <a:xfrm>
              <a:off x="7248525" y="4857730"/>
              <a:ext cx="120055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5772150" y="4489025"/>
              <a:ext cx="119063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800" dirty="0"/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6019800" y="4800600"/>
              <a:ext cx="1619250" cy="10600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0" y="85"/>
                </a:cxn>
                <a:cxn ang="0">
                  <a:pos x="176" y="120"/>
                </a:cxn>
                <a:cxn ang="0">
                  <a:pos x="235" y="238"/>
                </a:cxn>
                <a:cxn ang="0">
                  <a:pos x="305" y="250"/>
                </a:cxn>
                <a:cxn ang="0">
                  <a:pos x="329" y="285"/>
                </a:cxn>
                <a:cxn ang="0">
                  <a:pos x="341" y="344"/>
                </a:cxn>
                <a:cxn ang="0">
                  <a:pos x="458" y="367"/>
                </a:cxn>
                <a:cxn ang="0">
                  <a:pos x="494" y="462"/>
                </a:cxn>
                <a:cxn ang="0">
                  <a:pos x="505" y="509"/>
                </a:cxn>
                <a:cxn ang="0">
                  <a:pos x="541" y="520"/>
                </a:cxn>
                <a:cxn ang="0">
                  <a:pos x="658" y="556"/>
                </a:cxn>
                <a:cxn ang="0">
                  <a:pos x="717" y="662"/>
                </a:cxn>
                <a:cxn ang="0">
                  <a:pos x="752" y="685"/>
                </a:cxn>
                <a:cxn ang="0">
                  <a:pos x="788" y="697"/>
                </a:cxn>
              </a:cxnLst>
              <a:rect l="0" t="0" r="r" b="b"/>
              <a:pathLst>
                <a:path w="788" h="697">
                  <a:moveTo>
                    <a:pt x="0" y="3"/>
                  </a:moveTo>
                  <a:cubicBezTo>
                    <a:pt x="71" y="21"/>
                    <a:pt x="42" y="0"/>
                    <a:pt x="70" y="85"/>
                  </a:cubicBezTo>
                  <a:cubicBezTo>
                    <a:pt x="80" y="116"/>
                    <a:pt x="167" y="119"/>
                    <a:pt x="176" y="120"/>
                  </a:cubicBezTo>
                  <a:cubicBezTo>
                    <a:pt x="191" y="165"/>
                    <a:pt x="182" y="220"/>
                    <a:pt x="235" y="238"/>
                  </a:cubicBezTo>
                  <a:cubicBezTo>
                    <a:pt x="257" y="245"/>
                    <a:pt x="282" y="246"/>
                    <a:pt x="305" y="250"/>
                  </a:cubicBezTo>
                  <a:cubicBezTo>
                    <a:pt x="313" y="262"/>
                    <a:pt x="324" y="272"/>
                    <a:pt x="329" y="285"/>
                  </a:cubicBezTo>
                  <a:cubicBezTo>
                    <a:pt x="336" y="304"/>
                    <a:pt x="330" y="327"/>
                    <a:pt x="341" y="344"/>
                  </a:cubicBezTo>
                  <a:cubicBezTo>
                    <a:pt x="350" y="357"/>
                    <a:pt x="448" y="366"/>
                    <a:pt x="458" y="367"/>
                  </a:cubicBezTo>
                  <a:cubicBezTo>
                    <a:pt x="494" y="421"/>
                    <a:pt x="478" y="387"/>
                    <a:pt x="494" y="462"/>
                  </a:cubicBezTo>
                  <a:cubicBezTo>
                    <a:pt x="497" y="478"/>
                    <a:pt x="495" y="496"/>
                    <a:pt x="505" y="509"/>
                  </a:cubicBezTo>
                  <a:cubicBezTo>
                    <a:pt x="513" y="519"/>
                    <a:pt x="529" y="516"/>
                    <a:pt x="541" y="520"/>
                  </a:cubicBezTo>
                  <a:cubicBezTo>
                    <a:pt x="580" y="533"/>
                    <a:pt x="619" y="543"/>
                    <a:pt x="658" y="556"/>
                  </a:cubicBezTo>
                  <a:cubicBezTo>
                    <a:pt x="680" y="588"/>
                    <a:pt x="689" y="634"/>
                    <a:pt x="717" y="662"/>
                  </a:cubicBezTo>
                  <a:cubicBezTo>
                    <a:pt x="727" y="672"/>
                    <a:pt x="739" y="679"/>
                    <a:pt x="752" y="685"/>
                  </a:cubicBezTo>
                  <a:cubicBezTo>
                    <a:pt x="763" y="691"/>
                    <a:pt x="788" y="697"/>
                    <a:pt x="788" y="697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45"/>
            <p:cNvSpPr txBox="1">
              <a:spLocks noChangeArrowheads="1"/>
            </p:cNvSpPr>
            <p:nvPr/>
          </p:nvSpPr>
          <p:spPr bwMode="auto">
            <a:xfrm>
              <a:off x="7620000" y="5562600"/>
              <a:ext cx="1028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 smtClean="0">
                  <a:latin typeface="Symbol" pitchFamily="18" charset="2"/>
                </a:rPr>
                <a:t>g</a:t>
              </a:r>
              <a:r>
                <a:rPr lang="en-US" altLang="en-US" b="1" dirty="0" smtClean="0"/>
                <a:t>-ray</a:t>
              </a:r>
              <a:endParaRPr lang="en-US" altLang="en-US" b="1" dirty="0"/>
            </a:p>
          </p:txBody>
        </p:sp>
      </p:grp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09600" y="43434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044E6"/>
              </a:buClr>
              <a:buSzPct val="9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D9A02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dirty="0" smtClean="0">
                <a:solidFill>
                  <a:srgbClr val="232323"/>
                </a:solidFill>
                <a:ea typeface="宋体" pitchFamily="2" charset="-122"/>
              </a:rPr>
              <a:t>It often follows other decays that result in an unstable nucleus.</a:t>
            </a:r>
            <a:endParaRPr lang="en-US" altLang="zh-CN" dirty="0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i="1" dirty="0" smtClean="0">
                <a:solidFill>
                  <a:srgbClr val="CF0E3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Internal conversion    I.C.</a:t>
            </a:r>
            <a:endParaRPr lang="en-US" sz="4000" dirty="0" smtClean="0">
              <a:solidFill>
                <a:srgbClr val="4044E6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153400" cy="4572000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primary: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ejection of  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an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orbital 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electron to release extra energy of the nucleus</a:t>
            </a: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no </a:t>
            </a:r>
            <a:r>
              <a:rPr lang="en-US" altLang="zh-CN" sz="2800" b="1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g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 photons </a:t>
            </a:r>
          </a:p>
          <a:p>
            <a:pPr marL="0" indent="0"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zh-CN" dirty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ea typeface="宋体" pitchFamily="2" charset="-122"/>
              </a:rPr>
              <a:t>  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emitted</a:t>
            </a: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secondary: 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	emission of 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  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x-rays or 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	Auger e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due to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en-US" sz="2800" b="1" dirty="0" smtClean="0">
                <a:solidFill>
                  <a:srgbClr val="000000"/>
                </a:solidFill>
              </a:rPr>
              <a:t>	orbital e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-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transiti</a:t>
            </a:r>
            <a:r>
              <a:rPr lang="en-US" altLang="en-US" b="1" dirty="0" smtClean="0">
                <a:solidFill>
                  <a:srgbClr val="000000"/>
                </a:solidFill>
              </a:rPr>
              <a:t>on</a:t>
            </a:r>
          </a:p>
          <a:p>
            <a:pPr>
              <a:buFont typeface="Monotype Sorts" charset="2"/>
              <a:buNone/>
            </a:pPr>
            <a:endParaRPr lang="en-US" sz="3600" dirty="0" smtClean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4214" y="3081635"/>
            <a:ext cx="5029200" cy="2743200"/>
            <a:chOff x="4343400" y="3429000"/>
            <a:chExt cx="5401732" cy="2971801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5715000" y="4572000"/>
              <a:ext cx="358179" cy="349501"/>
            </a:xfrm>
            <a:prstGeom prst="ellipse">
              <a:avLst/>
            </a:prstGeom>
            <a:solidFill>
              <a:srgbClr val="CCFFCC"/>
            </a:solidFill>
            <a:ln w="57150">
              <a:solidFill>
                <a:srgbClr val="00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19650" y="3751616"/>
              <a:ext cx="2103438" cy="2082604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391025" y="3429000"/>
              <a:ext cx="2905125" cy="2719196"/>
            </a:xfrm>
            <a:prstGeom prst="ellipse">
              <a:avLst/>
            </a:prstGeom>
            <a:noFill/>
            <a:ln w="76200">
              <a:solidFill>
                <a:srgbClr val="FFCC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790009" y="4350761"/>
              <a:ext cx="119063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800" dirty="0"/>
            </a:p>
          </p:txBody>
        </p:sp>
        <p:sp>
          <p:nvSpPr>
            <p:cNvPr id="9" name="Oval 19"/>
            <p:cNvSpPr>
              <a:spLocks noChangeArrowheads="1"/>
            </p:cNvSpPr>
            <p:nvPr/>
          </p:nvSpPr>
          <p:spPr bwMode="auto">
            <a:xfrm>
              <a:off x="6915150" y="3889881"/>
              <a:ext cx="120055" cy="11714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21"/>
            <p:cNvSpPr>
              <a:spLocks noChangeArrowheads="1"/>
            </p:cNvSpPr>
            <p:nvPr/>
          </p:nvSpPr>
          <p:spPr bwMode="auto">
            <a:xfrm>
              <a:off x="6248400" y="3429000"/>
              <a:ext cx="119063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2"/>
            <p:cNvSpPr>
              <a:spLocks noChangeArrowheads="1"/>
            </p:cNvSpPr>
            <p:nvPr/>
          </p:nvSpPr>
          <p:spPr bwMode="auto">
            <a:xfrm>
              <a:off x="4772025" y="4765554"/>
              <a:ext cx="120055" cy="11714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auto">
            <a:xfrm>
              <a:off x="5295900" y="3475088"/>
              <a:ext cx="120055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32"/>
            <p:cNvSpPr>
              <a:spLocks noChangeArrowheads="1"/>
            </p:cNvSpPr>
            <p:nvPr/>
          </p:nvSpPr>
          <p:spPr bwMode="auto">
            <a:xfrm>
              <a:off x="4343400" y="4442937"/>
              <a:ext cx="119063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3"/>
            <p:cNvSpPr>
              <a:spLocks noChangeArrowheads="1"/>
            </p:cNvSpPr>
            <p:nvPr/>
          </p:nvSpPr>
          <p:spPr bwMode="auto">
            <a:xfrm>
              <a:off x="6200775" y="6056019"/>
              <a:ext cx="119063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34"/>
            <p:cNvSpPr>
              <a:spLocks noChangeArrowheads="1"/>
            </p:cNvSpPr>
            <p:nvPr/>
          </p:nvSpPr>
          <p:spPr bwMode="auto">
            <a:xfrm>
              <a:off x="5438775" y="6056019"/>
              <a:ext cx="120055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5"/>
            <p:cNvSpPr>
              <a:spLocks noChangeArrowheads="1"/>
            </p:cNvSpPr>
            <p:nvPr/>
          </p:nvSpPr>
          <p:spPr bwMode="auto">
            <a:xfrm>
              <a:off x="6858000" y="4724400"/>
              <a:ext cx="119063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6"/>
            <p:cNvSpPr>
              <a:spLocks noChangeArrowheads="1"/>
            </p:cNvSpPr>
            <p:nvPr/>
          </p:nvSpPr>
          <p:spPr bwMode="auto">
            <a:xfrm>
              <a:off x="7086600" y="5334000"/>
              <a:ext cx="120055" cy="116181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5772150" y="4489025"/>
              <a:ext cx="119063" cy="5232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2800" dirty="0"/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6096000" y="4724400"/>
              <a:ext cx="736203" cy="67212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95" y="60"/>
                </a:cxn>
                <a:cxn ang="0">
                  <a:pos x="142" y="49"/>
                </a:cxn>
                <a:cxn ang="0">
                  <a:pos x="212" y="25"/>
                </a:cxn>
                <a:cxn ang="0">
                  <a:pos x="306" y="60"/>
                </a:cxn>
                <a:cxn ang="0">
                  <a:pos x="330" y="25"/>
                </a:cxn>
                <a:cxn ang="0">
                  <a:pos x="377" y="72"/>
                </a:cxn>
                <a:cxn ang="0">
                  <a:pos x="412" y="84"/>
                </a:cxn>
                <a:cxn ang="0">
                  <a:pos x="659" y="60"/>
                </a:cxn>
              </a:cxnLst>
              <a:rect l="0" t="0" r="r" b="b"/>
              <a:pathLst>
                <a:path w="659" h="84">
                  <a:moveTo>
                    <a:pt x="0" y="37"/>
                  </a:moveTo>
                  <a:cubicBezTo>
                    <a:pt x="55" y="0"/>
                    <a:pt x="58" y="7"/>
                    <a:pt x="95" y="60"/>
                  </a:cubicBezTo>
                  <a:cubicBezTo>
                    <a:pt x="111" y="56"/>
                    <a:pt x="129" y="58"/>
                    <a:pt x="142" y="49"/>
                  </a:cubicBezTo>
                  <a:cubicBezTo>
                    <a:pt x="204" y="7"/>
                    <a:pt x="116" y="1"/>
                    <a:pt x="212" y="25"/>
                  </a:cubicBezTo>
                  <a:cubicBezTo>
                    <a:pt x="242" y="69"/>
                    <a:pt x="255" y="78"/>
                    <a:pt x="306" y="60"/>
                  </a:cubicBezTo>
                  <a:cubicBezTo>
                    <a:pt x="314" y="48"/>
                    <a:pt x="317" y="30"/>
                    <a:pt x="330" y="25"/>
                  </a:cubicBezTo>
                  <a:cubicBezTo>
                    <a:pt x="374" y="8"/>
                    <a:pt x="364" y="59"/>
                    <a:pt x="377" y="72"/>
                  </a:cubicBezTo>
                  <a:cubicBezTo>
                    <a:pt x="386" y="81"/>
                    <a:pt x="400" y="80"/>
                    <a:pt x="412" y="84"/>
                  </a:cubicBezTo>
                  <a:cubicBezTo>
                    <a:pt x="491" y="30"/>
                    <a:pt x="571" y="60"/>
                    <a:pt x="659" y="60"/>
                  </a:cubicBezTo>
                </a:path>
              </a:pathLst>
            </a:custGeom>
            <a:noFill/>
            <a:ln w="349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50"/>
            <p:cNvSpPr>
              <a:spLocks noChangeShapeType="1"/>
            </p:cNvSpPr>
            <p:nvPr/>
          </p:nvSpPr>
          <p:spPr bwMode="auto">
            <a:xfrm>
              <a:off x="7010400" y="4800600"/>
              <a:ext cx="7620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51"/>
            <p:cNvSpPr txBox="1">
              <a:spLocks noChangeArrowheads="1"/>
            </p:cNvSpPr>
            <p:nvPr/>
          </p:nvSpPr>
          <p:spPr bwMode="auto">
            <a:xfrm>
              <a:off x="7103533" y="4749800"/>
              <a:ext cx="2641599" cy="43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 b="1" dirty="0" smtClean="0"/>
                <a:t>conversion e</a:t>
              </a:r>
              <a:r>
                <a:rPr lang="en-US" altLang="en-US" sz="2000" b="1" baseline="30000" dirty="0" smtClean="0"/>
                <a:t>-</a:t>
              </a:r>
              <a:endParaRPr lang="en-US" altLang="en-US" sz="1400" b="1" dirty="0"/>
            </a:p>
          </p:txBody>
        </p:sp>
        <p:sp>
          <p:nvSpPr>
            <p:cNvPr id="22" name="Line 52"/>
            <p:cNvSpPr>
              <a:spLocks noChangeShapeType="1"/>
            </p:cNvSpPr>
            <p:nvPr/>
          </p:nvSpPr>
          <p:spPr bwMode="auto">
            <a:xfrm flipH="1">
              <a:off x="6724650" y="3982057"/>
              <a:ext cx="190500" cy="184352"/>
            </a:xfrm>
            <a:prstGeom prst="line">
              <a:avLst/>
            </a:prstGeom>
            <a:noFill/>
            <a:ln w="31750">
              <a:solidFill>
                <a:schemeClr val="bg1">
                  <a:lumMod val="5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54"/>
            <p:cNvSpPr>
              <a:spLocks/>
            </p:cNvSpPr>
            <p:nvPr/>
          </p:nvSpPr>
          <p:spPr bwMode="auto">
            <a:xfrm>
              <a:off x="6866533" y="4052149"/>
              <a:ext cx="887016" cy="9121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94" y="35"/>
                </a:cxn>
                <a:cxn ang="0">
                  <a:pos x="129" y="12"/>
                </a:cxn>
                <a:cxn ang="0">
                  <a:pos x="152" y="47"/>
                </a:cxn>
                <a:cxn ang="0">
                  <a:pos x="258" y="24"/>
                </a:cxn>
                <a:cxn ang="0">
                  <a:pos x="294" y="35"/>
                </a:cxn>
                <a:cxn ang="0">
                  <a:pos x="352" y="59"/>
                </a:cxn>
                <a:cxn ang="0">
                  <a:pos x="447" y="35"/>
                </a:cxn>
                <a:cxn ang="0">
                  <a:pos x="470" y="71"/>
                </a:cxn>
                <a:cxn ang="0">
                  <a:pos x="541" y="35"/>
                </a:cxn>
                <a:cxn ang="0">
                  <a:pos x="588" y="47"/>
                </a:cxn>
                <a:cxn ang="0">
                  <a:pos x="658" y="59"/>
                </a:cxn>
                <a:cxn ang="0">
                  <a:pos x="670" y="24"/>
                </a:cxn>
                <a:cxn ang="0">
                  <a:pos x="752" y="71"/>
                </a:cxn>
                <a:cxn ang="0">
                  <a:pos x="823" y="47"/>
                </a:cxn>
                <a:cxn ang="0">
                  <a:pos x="894" y="59"/>
                </a:cxn>
              </a:cxnLst>
              <a:rect l="0" t="0" r="r" b="b"/>
              <a:pathLst>
                <a:path w="894" h="95">
                  <a:moveTo>
                    <a:pt x="0" y="24"/>
                  </a:moveTo>
                  <a:cubicBezTo>
                    <a:pt x="105" y="95"/>
                    <a:pt x="43" y="86"/>
                    <a:pt x="94" y="35"/>
                  </a:cubicBezTo>
                  <a:cubicBezTo>
                    <a:pt x="104" y="25"/>
                    <a:pt x="117" y="20"/>
                    <a:pt x="129" y="12"/>
                  </a:cubicBezTo>
                  <a:cubicBezTo>
                    <a:pt x="137" y="24"/>
                    <a:pt x="141" y="38"/>
                    <a:pt x="152" y="47"/>
                  </a:cubicBezTo>
                  <a:cubicBezTo>
                    <a:pt x="189" y="77"/>
                    <a:pt x="220" y="36"/>
                    <a:pt x="258" y="24"/>
                  </a:cubicBezTo>
                  <a:cubicBezTo>
                    <a:pt x="270" y="28"/>
                    <a:pt x="284" y="27"/>
                    <a:pt x="294" y="35"/>
                  </a:cubicBezTo>
                  <a:cubicBezTo>
                    <a:pt x="344" y="75"/>
                    <a:pt x="286" y="82"/>
                    <a:pt x="352" y="59"/>
                  </a:cubicBezTo>
                  <a:cubicBezTo>
                    <a:pt x="388" y="6"/>
                    <a:pt x="391" y="0"/>
                    <a:pt x="447" y="35"/>
                  </a:cubicBezTo>
                  <a:cubicBezTo>
                    <a:pt x="455" y="47"/>
                    <a:pt x="457" y="66"/>
                    <a:pt x="470" y="71"/>
                  </a:cubicBezTo>
                  <a:cubicBezTo>
                    <a:pt x="485" y="77"/>
                    <a:pt x="535" y="39"/>
                    <a:pt x="541" y="35"/>
                  </a:cubicBezTo>
                  <a:cubicBezTo>
                    <a:pt x="557" y="39"/>
                    <a:pt x="573" y="41"/>
                    <a:pt x="588" y="47"/>
                  </a:cubicBezTo>
                  <a:cubicBezTo>
                    <a:pt x="647" y="73"/>
                    <a:pt x="597" y="80"/>
                    <a:pt x="658" y="59"/>
                  </a:cubicBezTo>
                  <a:cubicBezTo>
                    <a:pt x="662" y="47"/>
                    <a:pt x="658" y="28"/>
                    <a:pt x="670" y="24"/>
                  </a:cubicBezTo>
                  <a:cubicBezTo>
                    <a:pt x="723" y="6"/>
                    <a:pt x="733" y="41"/>
                    <a:pt x="752" y="71"/>
                  </a:cubicBezTo>
                  <a:cubicBezTo>
                    <a:pt x="776" y="63"/>
                    <a:pt x="798" y="43"/>
                    <a:pt x="823" y="47"/>
                  </a:cubicBezTo>
                  <a:cubicBezTo>
                    <a:pt x="847" y="51"/>
                    <a:pt x="894" y="59"/>
                    <a:pt x="894" y="59"/>
                  </a:cubicBezTo>
                </a:path>
              </a:pathLst>
            </a:custGeom>
            <a:noFill/>
            <a:ln w="34925">
              <a:solidFill>
                <a:schemeClr val="bg1">
                  <a:lumMod val="5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55"/>
            <p:cNvSpPr txBox="1">
              <a:spLocks noChangeArrowheads="1"/>
            </p:cNvSpPr>
            <p:nvPr/>
          </p:nvSpPr>
          <p:spPr bwMode="auto">
            <a:xfrm>
              <a:off x="7696199" y="3886200"/>
              <a:ext cx="1148645" cy="433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dirty="0" smtClean="0"/>
                <a:t>x-ray</a:t>
              </a:r>
              <a:endParaRPr lang="en-US" altLang="en-US" sz="2000" b="1" dirty="0"/>
            </a:p>
          </p:txBody>
        </p:sp>
        <p:cxnSp>
          <p:nvCxnSpPr>
            <p:cNvPr id="25" name="Straight Arrow Connector 24"/>
            <p:cNvCxnSpPr>
              <a:stCxn id="14" idx="0"/>
            </p:cNvCxnSpPr>
            <p:nvPr/>
          </p:nvCxnSpPr>
          <p:spPr bwMode="auto">
            <a:xfrm rot="16200000" flipV="1">
              <a:off x="6083845" y="5879556"/>
              <a:ext cx="264819" cy="88107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15" idx="4"/>
            </p:cNvCxnSpPr>
            <p:nvPr/>
          </p:nvCxnSpPr>
          <p:spPr bwMode="auto">
            <a:xfrm rot="5400000">
              <a:off x="5187802" y="6089799"/>
              <a:ext cx="228600" cy="393403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4257552" y="582916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/>
              <a:t>Auger e</a:t>
            </a:r>
            <a:r>
              <a:rPr lang="en-US" altLang="en-US" sz="2000" b="1" baseline="30000" dirty="0" smtClean="0"/>
              <a:t>-</a:t>
            </a:r>
            <a:endParaRPr lang="en-US" altLang="en-US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Internal conversion     I.C.</a:t>
            </a:r>
            <a:endParaRPr lang="en-US" dirty="0">
              <a:solidFill>
                <a:srgbClr val="4044E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086600" cy="3276600"/>
          </a:xfrm>
        </p:spPr>
        <p:txBody>
          <a:bodyPr/>
          <a:lstStyle/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competes with </a:t>
            </a:r>
            <a:r>
              <a:rPr lang="en-US" altLang="zh-CN" sz="2800" b="1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g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-decay</a:t>
            </a:r>
            <a:endParaRPr lang="en-US" sz="2800" dirty="0" smtClean="0"/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highest probability for k-shell electrons but other shells possible</a:t>
            </a:r>
          </a:p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232323"/>
                </a:solidFill>
                <a:ea typeface="宋体" pitchFamily="2" charset="-122"/>
              </a:rPr>
              <a:t>It often follows other decays that result in an unstable nucleus.</a:t>
            </a:r>
            <a:endParaRPr lang="en-US" altLang="zh-CN" sz="2800" b="1" dirty="0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4000" i="1" dirty="0" smtClean="0">
                <a:solidFill>
                  <a:srgbClr val="CF0E30"/>
                </a:solidFill>
                <a:latin typeface="Symbol" pitchFamily="18" charset="2"/>
                <a:ea typeface="宋体" pitchFamily="2" charset="-122"/>
              </a:rPr>
              <a:t>  </a:t>
            </a:r>
            <a:r>
              <a:rPr lang="en-US" altLang="zh-CN" dirty="0" smtClean="0">
                <a:solidFill>
                  <a:srgbClr val="4044E6"/>
                </a:solidFill>
                <a:latin typeface="Symbol" pitchFamily="18" charset="2"/>
                <a:ea typeface="宋体" pitchFamily="2" charset="-122"/>
              </a:rPr>
              <a:t>a</a:t>
            </a:r>
            <a:r>
              <a:rPr lang="en-US" altLang="en-US" dirty="0" smtClean="0">
                <a:solidFill>
                  <a:srgbClr val="4044E6"/>
                </a:solidFill>
              </a:rPr>
              <a:t> decay</a:t>
            </a:r>
            <a:endParaRPr lang="en-US" altLang="en-US" sz="4000" dirty="0" smtClean="0">
              <a:solidFill>
                <a:srgbClr val="4044E6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382000" cy="4419600"/>
          </a:xfrm>
          <a:noFill/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000000"/>
                </a:solidFill>
              </a:rPr>
              <a:t>emission of a helium nucleus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or </a:t>
            </a: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a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particle      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None/>
            </a:pPr>
            <a:r>
              <a:rPr lang="en-US" altLang="en-US" sz="2800" b="1" dirty="0" smtClean="0">
                <a:solidFill>
                  <a:srgbClr val="232323"/>
                </a:solidFill>
              </a:rPr>
              <a:t>    (</a:t>
            </a: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a: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2 p + 2 n) 	</a:t>
            </a:r>
            <a:endParaRPr lang="en-US" altLang="zh-CN" sz="2800" b="1" dirty="0" smtClean="0">
              <a:solidFill>
                <a:srgbClr val="232323"/>
              </a:solidFill>
              <a:ea typeface="宋体" pitchFamily="2" charset="-122"/>
            </a:endParaRPr>
          </a:p>
          <a:p>
            <a:pPr>
              <a:lnSpc>
                <a:spcPct val="110000"/>
              </a:lnSpc>
              <a:buClr>
                <a:srgbClr val="F57B49"/>
              </a:buClr>
              <a:buFont typeface="Monotype Sorts" charset="2"/>
              <a:buNone/>
            </a:pPr>
            <a:r>
              <a:rPr lang="en-US" altLang="zh-CN" sz="2400" b="1" baseline="30000" dirty="0" smtClean="0">
                <a:ea typeface="宋体" pitchFamily="2" charset="-122"/>
              </a:rPr>
              <a:t>	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226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Ra</a:t>
            </a:r>
            <a:r>
              <a:rPr lang="en-US" altLang="en-US" sz="2400" b="1" baseline="-25000" dirty="0" smtClean="0">
                <a:solidFill>
                  <a:srgbClr val="000000"/>
                </a:solidFill>
              </a:rPr>
              <a:t>88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222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Rn</a:t>
            </a:r>
            <a:r>
              <a:rPr lang="en-US" altLang="en-US" sz="2400" b="1" baseline="-25000" dirty="0" smtClean="0">
                <a:solidFill>
                  <a:srgbClr val="000000"/>
                </a:solidFill>
              </a:rPr>
              <a:t>86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+ 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4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He</a:t>
            </a:r>
            <a:r>
              <a:rPr lang="en-US" altLang="en-US" sz="2400" b="1" baseline="-25000" dirty="0" smtClean="0">
                <a:solidFill>
                  <a:srgbClr val="000000"/>
                </a:solidFill>
              </a:rPr>
              <a:t>2</a:t>
            </a:r>
            <a:endParaRPr lang="en-US" altLang="zh-CN" sz="2400" b="1" baseline="-25000" dirty="0" smtClean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110000"/>
              </a:lnSpc>
              <a:buClr>
                <a:srgbClr val="F57B49"/>
              </a:buClr>
              <a:buFont typeface="Monotype Sorts" charset="2"/>
              <a:buNone/>
            </a:pPr>
            <a:r>
              <a:rPr lang="en-US" altLang="zh-CN" sz="2400" b="1" baseline="30000" dirty="0" smtClean="0">
                <a:solidFill>
                  <a:srgbClr val="000000"/>
                </a:solidFill>
                <a:ea typeface="宋体" pitchFamily="2" charset="-122"/>
              </a:rPr>
              <a:t>	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zh-CN" sz="2400" b="1" baseline="30000" dirty="0" smtClean="0">
                <a:solidFill>
                  <a:srgbClr val="000000"/>
                </a:solidFill>
                <a:ea typeface="宋体" pitchFamily="2" charset="-122"/>
              </a:rPr>
              <a:t>35</a:t>
            </a: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U</a:t>
            </a:r>
            <a:r>
              <a:rPr lang="en-US" altLang="zh-CN" sz="2400" b="1" baseline="-25000" dirty="0" smtClean="0">
                <a:solidFill>
                  <a:srgbClr val="000000"/>
                </a:solidFill>
                <a:ea typeface="宋体" pitchFamily="2" charset="-122"/>
              </a:rPr>
              <a:t>92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zh-CN" sz="2400" b="1" baseline="30000" dirty="0" smtClean="0">
                <a:solidFill>
                  <a:srgbClr val="000000"/>
                </a:solidFill>
                <a:ea typeface="宋体" pitchFamily="2" charset="-122"/>
              </a:rPr>
              <a:t>31</a:t>
            </a:r>
            <a:r>
              <a:rPr lang="en-US" altLang="zh-CN" sz="2400" b="1" dirty="0" smtClean="0">
                <a:solidFill>
                  <a:srgbClr val="000000"/>
                </a:solidFill>
                <a:ea typeface="宋体" pitchFamily="2" charset="-122"/>
              </a:rPr>
              <a:t>Th</a:t>
            </a:r>
            <a:r>
              <a:rPr lang="en-US" altLang="zh-CN" sz="2400" b="1" baseline="-25000" dirty="0" smtClean="0">
                <a:solidFill>
                  <a:srgbClr val="000000"/>
                </a:solidFill>
                <a:ea typeface="宋体" pitchFamily="2" charset="-122"/>
              </a:rPr>
              <a:t>90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+ </a:t>
            </a:r>
            <a:r>
              <a:rPr lang="en-US" altLang="en-US" sz="2400" b="1" baseline="30000" dirty="0" smtClean="0">
                <a:solidFill>
                  <a:srgbClr val="000000"/>
                </a:solidFill>
              </a:rPr>
              <a:t>4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He</a:t>
            </a:r>
            <a:r>
              <a:rPr lang="en-US" altLang="en-US" sz="2400" b="1" baseline="-25000" dirty="0" smtClean="0">
                <a:solidFill>
                  <a:srgbClr val="000000"/>
                </a:solidFill>
              </a:rPr>
              <a:t>2</a:t>
            </a:r>
            <a:endParaRPr lang="en-US" altLang="zh-CN" sz="2400" b="1" baseline="-25000" dirty="0" smtClean="0">
              <a:solidFill>
                <a:srgbClr val="000000"/>
              </a:solidFill>
              <a:ea typeface="宋体" pitchFamily="2" charset="-122"/>
            </a:endParaRPr>
          </a:p>
          <a:p>
            <a:pPr>
              <a:spcBef>
                <a:spcPts val="12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occurring for heavy 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	nuclei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It is often followed</a:t>
            </a:r>
          </a:p>
          <a:p>
            <a:pPr>
              <a:spcBef>
                <a:spcPts val="0"/>
              </a:spcBef>
              <a:buClr>
                <a:srgbClr val="F57B49"/>
              </a:buClr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	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by</a:t>
            </a:r>
            <a:r>
              <a:rPr lang="en-US" altLang="zh-CN" sz="2800" b="1" dirty="0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 g</a:t>
            </a: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-decay or I.C.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73147" y="3020367"/>
            <a:ext cx="2895243" cy="2823865"/>
            <a:chOff x="5410200" y="3276600"/>
            <a:chExt cx="2895243" cy="2823865"/>
          </a:xfrm>
        </p:grpSpPr>
        <p:grpSp>
          <p:nvGrpSpPr>
            <p:cNvPr id="5" name="Group 4"/>
            <p:cNvGrpSpPr/>
            <p:nvPr/>
          </p:nvGrpSpPr>
          <p:grpSpPr>
            <a:xfrm>
              <a:off x="5410200" y="3276600"/>
              <a:ext cx="2895243" cy="2338624"/>
              <a:chOff x="5230389" y="3172393"/>
              <a:chExt cx="2895243" cy="2338624"/>
            </a:xfrm>
          </p:grpSpPr>
          <p:sp>
            <p:nvSpPr>
              <p:cNvPr id="8" name="Oval 1031"/>
              <p:cNvSpPr>
                <a:spLocks noChangeArrowheads="1"/>
              </p:cNvSpPr>
              <p:nvPr/>
            </p:nvSpPr>
            <p:spPr bwMode="auto">
              <a:xfrm>
                <a:off x="5257800" y="3200400"/>
                <a:ext cx="2854127" cy="1948269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Oval 1032"/>
              <p:cNvSpPr>
                <a:spLocks noChangeArrowheads="1"/>
              </p:cNvSpPr>
              <p:nvPr/>
            </p:nvSpPr>
            <p:spPr bwMode="auto">
              <a:xfrm>
                <a:off x="6213744" y="3715038"/>
                <a:ext cx="997060" cy="989014"/>
              </a:xfrm>
              <a:prstGeom prst="ellips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033"/>
              <p:cNvSpPr>
                <a:spLocks noChangeArrowheads="1"/>
              </p:cNvSpPr>
              <p:nvPr/>
            </p:nvSpPr>
            <p:spPr bwMode="auto">
              <a:xfrm>
                <a:off x="7114867" y="4119395"/>
                <a:ext cx="178169" cy="180298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1034"/>
              <p:cNvSpPr>
                <a:spLocks noChangeArrowheads="1"/>
              </p:cNvSpPr>
              <p:nvPr/>
            </p:nvSpPr>
            <p:spPr bwMode="auto">
              <a:xfrm>
                <a:off x="6540958" y="4035373"/>
                <a:ext cx="328927" cy="33433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Oval 1035"/>
              <p:cNvSpPr>
                <a:spLocks noChangeArrowheads="1"/>
              </p:cNvSpPr>
              <p:nvPr/>
            </p:nvSpPr>
            <p:spPr bwMode="auto">
              <a:xfrm>
                <a:off x="6131512" y="4049377"/>
                <a:ext cx="178169" cy="180298"/>
              </a:xfrm>
              <a:prstGeom prst="ellipse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381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1036"/>
              <p:cNvSpPr>
                <a:spLocks noChangeArrowheads="1"/>
              </p:cNvSpPr>
              <p:nvPr/>
            </p:nvSpPr>
            <p:spPr bwMode="auto">
              <a:xfrm>
                <a:off x="5831709" y="4884349"/>
                <a:ext cx="176456" cy="182049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1037"/>
              <p:cNvSpPr>
                <a:spLocks noChangeArrowheads="1"/>
              </p:cNvSpPr>
              <p:nvPr/>
            </p:nvSpPr>
            <p:spPr bwMode="auto">
              <a:xfrm>
                <a:off x="7484910" y="4842338"/>
                <a:ext cx="176456" cy="182049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1038"/>
              <p:cNvSpPr>
                <a:spLocks noChangeArrowheads="1"/>
              </p:cNvSpPr>
              <p:nvPr/>
            </p:nvSpPr>
            <p:spPr bwMode="auto">
              <a:xfrm>
                <a:off x="7949176" y="3771053"/>
                <a:ext cx="176456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1039"/>
              <p:cNvSpPr>
                <a:spLocks noChangeArrowheads="1"/>
              </p:cNvSpPr>
              <p:nvPr/>
            </p:nvSpPr>
            <p:spPr bwMode="auto">
              <a:xfrm>
                <a:off x="6049280" y="3172393"/>
                <a:ext cx="178169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Oval 1040"/>
              <p:cNvSpPr>
                <a:spLocks noChangeArrowheads="1"/>
              </p:cNvSpPr>
              <p:nvPr/>
            </p:nvSpPr>
            <p:spPr bwMode="auto">
              <a:xfrm>
                <a:off x="5230389" y="3799060"/>
                <a:ext cx="176456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1041"/>
              <p:cNvSpPr>
                <a:spLocks noChangeArrowheads="1"/>
              </p:cNvSpPr>
              <p:nvPr/>
            </p:nvSpPr>
            <p:spPr bwMode="auto">
              <a:xfrm>
                <a:off x="7142277" y="3186397"/>
                <a:ext cx="178169" cy="180298"/>
              </a:xfrm>
              <a:prstGeom prst="ellipse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42"/>
              <p:cNvSpPr>
                <a:spLocks/>
              </p:cNvSpPr>
              <p:nvPr/>
            </p:nvSpPr>
            <p:spPr bwMode="auto">
              <a:xfrm>
                <a:off x="5746051" y="3916341"/>
                <a:ext cx="289524" cy="192551"/>
              </a:xfrm>
              <a:custGeom>
                <a:avLst/>
                <a:gdLst>
                  <a:gd name="T0" fmla="*/ 16 w 85"/>
                  <a:gd name="T1" fmla="*/ 0 h 55"/>
                  <a:gd name="T2" fmla="*/ 1 w 85"/>
                  <a:gd name="T3" fmla="*/ 49 h 55"/>
                  <a:gd name="T4" fmla="*/ 1 w 85"/>
                  <a:gd name="T5" fmla="*/ 55 h 55"/>
                  <a:gd name="T6" fmla="*/ 85 w 85"/>
                  <a:gd name="T7" fmla="*/ 50 h 55"/>
                  <a:gd name="T8" fmla="*/ 16 w 85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55"/>
                  <a:gd name="T17" fmla="*/ 85 w 8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55">
                    <a:moveTo>
                      <a:pt x="16" y="0"/>
                    </a:moveTo>
                    <a:cubicBezTo>
                      <a:pt x="6" y="15"/>
                      <a:pt x="1" y="32"/>
                      <a:pt x="1" y="49"/>
                    </a:cubicBezTo>
                    <a:cubicBezTo>
                      <a:pt x="0" y="51"/>
                      <a:pt x="1" y="53"/>
                      <a:pt x="1" y="55"/>
                    </a:cubicBezTo>
                    <a:lnTo>
                      <a:pt x="85" y="50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49"/>
              <p:cNvSpPr>
                <a:spLocks/>
              </p:cNvSpPr>
              <p:nvPr/>
            </p:nvSpPr>
            <p:spPr bwMode="auto">
              <a:xfrm>
                <a:off x="7388973" y="3923343"/>
                <a:ext cx="282672" cy="196052"/>
              </a:xfrm>
              <a:custGeom>
                <a:avLst/>
                <a:gdLst>
                  <a:gd name="T0" fmla="*/ 83 w 83"/>
                  <a:gd name="T1" fmla="*/ 55 h 56"/>
                  <a:gd name="T2" fmla="*/ 63 w 83"/>
                  <a:gd name="T3" fmla="*/ 0 h 56"/>
                  <a:gd name="T4" fmla="*/ 0 w 83"/>
                  <a:gd name="T5" fmla="*/ 56 h 56"/>
                  <a:gd name="T6" fmla="*/ 83 w 83"/>
                  <a:gd name="T7" fmla="*/ 55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56"/>
                  <a:gd name="T14" fmla="*/ 83 w 83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56">
                    <a:moveTo>
                      <a:pt x="83" y="55"/>
                    </a:moveTo>
                    <a:cubicBezTo>
                      <a:pt x="83" y="35"/>
                      <a:pt x="76" y="16"/>
                      <a:pt x="63" y="0"/>
                    </a:cubicBezTo>
                    <a:lnTo>
                      <a:pt x="0" y="56"/>
                    </a:lnTo>
                    <a:lnTo>
                      <a:pt x="83" y="55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ectangle 1064"/>
              <p:cNvSpPr>
                <a:spLocks noChangeArrowheads="1"/>
              </p:cNvSpPr>
              <p:nvPr/>
            </p:nvSpPr>
            <p:spPr bwMode="auto">
              <a:xfrm>
                <a:off x="7423236" y="5208186"/>
                <a:ext cx="68526" cy="302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000000"/>
                    </a:solidFill>
                    <a:latin typeface="Geneva" charset="0"/>
                  </a:rPr>
                  <a:t> </a:t>
                </a:r>
                <a:endParaRPr lang="en-US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 bwMode="auto">
            <a:xfrm rot="16200000" flipH="1">
              <a:off x="6477000" y="4724400"/>
              <a:ext cx="1447800" cy="68580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467600" y="5638800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 smtClean="0">
                  <a:solidFill>
                    <a:srgbClr val="C00000"/>
                  </a:solidFill>
                  <a:latin typeface="Symbol" pitchFamily="18" charset="2"/>
                </a:rPr>
                <a:t>a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sz="4000" i="1" dirty="0" smtClean="0">
                <a:solidFill>
                  <a:srgbClr val="CF0E30"/>
                </a:solidFill>
                <a:ea typeface="宋体" pitchFamily="2" charset="-122"/>
              </a:rPr>
              <a:t>  </a:t>
            </a:r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Fission</a:t>
            </a:r>
            <a:endParaRPr lang="en-US" altLang="en-US" dirty="0" smtClean="0">
              <a:solidFill>
                <a:srgbClr val="4044E6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8768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en-US" b="1" dirty="0" smtClean="0">
                <a:solidFill>
                  <a:srgbClr val="000000"/>
                </a:solidFill>
              </a:rPr>
              <a:t>	A heavy nucleus</a:t>
            </a:r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 breaks into two fragments (usual mass ratio: 40:60).</a:t>
            </a:r>
            <a:endParaRPr lang="en-US" altLang="en-US" sz="3600" b="1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ct val="10000"/>
              </a:spcAft>
              <a:buFont typeface="Monotype Sorts" charset="2"/>
              <a:buNone/>
            </a:pPr>
            <a:r>
              <a:rPr lang="en-US" altLang="zh-CN" b="1" baseline="30000" dirty="0" smtClean="0">
                <a:solidFill>
                  <a:srgbClr val="CF0E30"/>
                </a:solidFill>
                <a:ea typeface="宋体" pitchFamily="2" charset="-122"/>
              </a:rPr>
              <a:t>     </a:t>
            </a:r>
            <a:r>
              <a:rPr lang="en-US" altLang="en-US" b="1" baseline="30000" dirty="0" smtClean="0">
                <a:solidFill>
                  <a:srgbClr val="000000"/>
                </a:solidFill>
              </a:rPr>
              <a:t>235</a:t>
            </a:r>
            <a:r>
              <a:rPr lang="en-US" altLang="en-US" b="1" dirty="0" smtClean="0">
                <a:solidFill>
                  <a:srgbClr val="000000"/>
                </a:solidFill>
              </a:rPr>
              <a:t>U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92</a:t>
            </a:r>
            <a:r>
              <a:rPr lang="en-US" altLang="en-US" b="1" dirty="0" smtClean="0">
                <a:solidFill>
                  <a:srgbClr val="000000"/>
                </a:solidFill>
              </a:rPr>
              <a:t> + n </a:t>
            </a:r>
            <a:r>
              <a:rPr lang="en-US" altLang="en-US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b="1" dirty="0" smtClean="0">
                <a:solidFill>
                  <a:srgbClr val="000000"/>
                </a:solidFill>
              </a:rPr>
              <a:t> </a:t>
            </a:r>
            <a:r>
              <a:rPr lang="en-US" altLang="en-US" b="1" baseline="30000" dirty="0" smtClean="0">
                <a:solidFill>
                  <a:srgbClr val="000000"/>
                </a:solidFill>
              </a:rPr>
              <a:t>92</a:t>
            </a:r>
            <a:r>
              <a:rPr lang="en-US" altLang="en-US" b="1" dirty="0" smtClean="0">
                <a:solidFill>
                  <a:srgbClr val="000000"/>
                </a:solidFill>
              </a:rPr>
              <a:t>Kr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36</a:t>
            </a:r>
            <a:r>
              <a:rPr lang="en-US" altLang="en-US" b="1" dirty="0" smtClean="0">
                <a:solidFill>
                  <a:srgbClr val="000000"/>
                </a:solidFill>
              </a:rPr>
              <a:t> + </a:t>
            </a:r>
            <a:r>
              <a:rPr lang="en-US" altLang="en-US" b="1" baseline="30000" dirty="0" smtClean="0">
                <a:solidFill>
                  <a:srgbClr val="000000"/>
                </a:solidFill>
              </a:rPr>
              <a:t>141</a:t>
            </a:r>
            <a:r>
              <a:rPr lang="en-US" altLang="en-US" b="1" dirty="0" smtClean="0">
                <a:solidFill>
                  <a:srgbClr val="000000"/>
                </a:solidFill>
              </a:rPr>
              <a:t>Ba</a:t>
            </a:r>
            <a:r>
              <a:rPr lang="en-US" altLang="en-US" b="1" baseline="-25000" dirty="0" smtClean="0">
                <a:solidFill>
                  <a:srgbClr val="000000"/>
                </a:solidFill>
              </a:rPr>
              <a:t>56 </a:t>
            </a:r>
            <a:r>
              <a:rPr lang="en-US" altLang="en-US" b="1" dirty="0" smtClean="0">
                <a:solidFill>
                  <a:srgbClr val="000000"/>
                </a:solidFill>
              </a:rPr>
              <a:t>+ 3n</a:t>
            </a:r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 + 200 </a:t>
            </a:r>
            <a:r>
              <a:rPr lang="en-US" altLang="zh-CN" b="1" dirty="0" err="1" smtClean="0">
                <a:solidFill>
                  <a:srgbClr val="000000"/>
                </a:solidFill>
                <a:ea typeface="宋体" pitchFamily="2" charset="-122"/>
              </a:rPr>
              <a:t>MeV</a:t>
            </a:r>
            <a:endParaRPr lang="en-US" altLang="zh-CN" b="1" dirty="0" smtClean="0">
              <a:solidFill>
                <a:srgbClr val="000000"/>
              </a:solidFill>
              <a:ea typeface="宋体" pitchFamily="2" charset="-122"/>
            </a:endParaRPr>
          </a:p>
          <a:p>
            <a:pPr>
              <a:spcAft>
                <a:spcPct val="10000"/>
              </a:spcAft>
              <a:buFont typeface="Monotype Sorts" charset="2"/>
              <a:buNone/>
            </a:pPr>
            <a:endParaRPr lang="en-US" altLang="en-US" b="1" dirty="0" smtClean="0">
              <a:solidFill>
                <a:srgbClr val="232323"/>
              </a:solidFill>
            </a:endParaRPr>
          </a:p>
        </p:txBody>
      </p:sp>
      <p:pic>
        <p:nvPicPr>
          <p:cNvPr id="4" name="Picture 4" descr="fisch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200400"/>
            <a:ext cx="7086600" cy="3429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325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i="1" dirty="0" smtClean="0">
                <a:solidFill>
                  <a:srgbClr val="CF0E30"/>
                </a:solidFill>
                <a:ea typeface="宋体" pitchFamily="2" charset="-122"/>
              </a:rPr>
              <a:t> </a:t>
            </a:r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Fission</a:t>
            </a:r>
            <a:endParaRPr lang="en-US" dirty="0" smtClean="0">
              <a:solidFill>
                <a:srgbClr val="4044E6"/>
              </a:solidFill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762000" y="1676400"/>
            <a:ext cx="80772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low probability for </a:t>
            </a:r>
            <a:r>
              <a:rPr lang="en-US" altLang="zh-CN" b="1" baseline="30000" dirty="0" smtClean="0">
                <a:solidFill>
                  <a:srgbClr val="232323"/>
                </a:solidFill>
                <a:ea typeface="宋体" pitchFamily="2" charset="-122"/>
              </a:rPr>
              <a:t>235</a:t>
            </a: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U spontaneous fission  (T</a:t>
            </a:r>
            <a:r>
              <a:rPr lang="en-US" altLang="zh-CN" b="1" baseline="-25000" dirty="0" smtClean="0">
                <a:solidFill>
                  <a:srgbClr val="232323"/>
                </a:solidFill>
                <a:ea typeface="宋体" pitchFamily="2" charset="-122"/>
              </a:rPr>
              <a:t>1/2</a:t>
            </a: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 = 2</a:t>
            </a:r>
            <a:r>
              <a:rPr lang="en-US" altLang="zh-CN" sz="2000" b="1" dirty="0" smtClean="0">
                <a:solidFill>
                  <a:srgbClr val="232323"/>
                </a:solidFill>
                <a:ea typeface="宋体" pitchFamily="2" charset="-122"/>
              </a:rPr>
              <a:t>×</a:t>
            </a: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10</a:t>
            </a:r>
            <a:r>
              <a:rPr lang="en-US" altLang="zh-CN" b="1" baseline="30000" dirty="0" smtClean="0">
                <a:solidFill>
                  <a:srgbClr val="232323"/>
                </a:solidFill>
                <a:ea typeface="宋体" pitchFamily="2" charset="-122"/>
              </a:rPr>
              <a:t>17</a:t>
            </a: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y) so neutrons are needed to initiate the fission 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Once started, each fission produces more neutrons (1:3) </a:t>
            </a:r>
            <a:r>
              <a:rPr lang="en-US" altLang="zh-CN" dirty="0" smtClean="0">
                <a:solidFill>
                  <a:srgbClr val="232323"/>
                </a:solidFill>
                <a:ea typeface="宋体" pitchFamily="2" charset="-122"/>
              </a:rPr>
              <a:t>which can</a:t>
            </a: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 sustain </a:t>
            </a: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fission (chain reaction).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b="1" dirty="0" smtClean="0">
                <a:solidFill>
                  <a:srgbClr val="232323"/>
                </a:solidFill>
                <a:ea typeface="宋体" pitchFamily="2" charset="-122"/>
              </a:rPr>
              <a:t>most energy released as heat, also kinetic energies for the fragments and n (~ 1.5 MeV) 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controllable in reactor and </a:t>
            </a:r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uncontrolled </a:t>
            </a:r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in atomic bomb</a:t>
            </a:r>
            <a:endParaRPr lang="en-US" b="1" dirty="0" smtClean="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solidFill>
                  <a:srgbClr val="4044E6"/>
                </a:solidFill>
              </a:rPr>
              <a:t>Nuclear decay rules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6553200" cy="3962400"/>
          </a:xfrm>
          <a:noFill/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dirty="0">
                <a:solidFill>
                  <a:srgbClr val="232323"/>
                </a:solidFill>
              </a:rPr>
              <a:t>B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ased on conservation laws</a:t>
            </a:r>
          </a:p>
          <a:p>
            <a:pPr>
              <a:spcAft>
                <a:spcPct val="1000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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-decay and internal conversion: no changes for A &amp; Z </a:t>
            </a:r>
          </a:p>
          <a:p>
            <a:pPr>
              <a:spcAft>
                <a:spcPct val="1000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</a:t>
            </a:r>
            <a:r>
              <a:rPr lang="en-US" altLang="en-US" sz="2800" b="1" baseline="40000" dirty="0" smtClean="0">
                <a:solidFill>
                  <a:srgbClr val="232323"/>
                </a:solidFill>
                <a:latin typeface="Symbol" pitchFamily="18" charset="2"/>
              </a:rPr>
              <a:t>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-decay: 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A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X</a:t>
            </a:r>
            <a:r>
              <a:rPr lang="en-US" altLang="en-US" sz="2800" b="1" baseline="-25000" dirty="0" smtClean="0">
                <a:solidFill>
                  <a:srgbClr val="232323"/>
                </a:solidFill>
              </a:rPr>
              <a:t>Z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  <a:sym typeface="Wingdings" pitchFamily="2" charset="2"/>
              </a:rPr>
              <a:t>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A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Y</a:t>
            </a:r>
            <a:r>
              <a:rPr lang="en-US" altLang="en-US" sz="2800" b="1" baseline="-25000" dirty="0" smtClean="0">
                <a:solidFill>
                  <a:srgbClr val="232323"/>
                </a:solidFill>
              </a:rPr>
              <a:t>Z+1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+ e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-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+ </a:t>
            </a:r>
            <a:r>
              <a:rPr lang="en-US" altLang="en-US" baseline="30000" dirty="0">
                <a:solidFill>
                  <a:srgbClr val="232323"/>
                </a:solidFill>
                <a:latin typeface="Symbol" pitchFamily="18" charset="2"/>
                <a:sym typeface="Symbol" pitchFamily="18" charset="2"/>
              </a:rPr>
              <a:t>~</a:t>
            </a:r>
            <a:r>
              <a:rPr lang="en-US" altLang="en-US" dirty="0" smtClean="0">
                <a:solidFill>
                  <a:srgbClr val="232323"/>
                </a:solidFill>
                <a:latin typeface="Symbol" pitchFamily="18" charset="2"/>
              </a:rPr>
              <a:t></a:t>
            </a:r>
          </a:p>
          <a:p>
            <a:pPr>
              <a:spcAft>
                <a:spcPct val="1000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</a:t>
            </a:r>
            <a:r>
              <a:rPr lang="en-US" altLang="en-US" sz="2800" b="1" baseline="40000" dirty="0" smtClean="0">
                <a:solidFill>
                  <a:srgbClr val="232323"/>
                </a:solidFill>
                <a:latin typeface="Symbol" pitchFamily="18" charset="2"/>
              </a:rPr>
              <a:t>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-decay: 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A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X</a:t>
            </a:r>
            <a:r>
              <a:rPr lang="en-US" altLang="en-US" sz="2800" b="1" baseline="-25000" dirty="0" smtClean="0">
                <a:solidFill>
                  <a:srgbClr val="232323"/>
                </a:solidFill>
              </a:rPr>
              <a:t>Z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  <a:sym typeface="Wingdings" pitchFamily="2" charset="2"/>
              </a:rPr>
              <a:t>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A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Y</a:t>
            </a:r>
            <a:r>
              <a:rPr lang="en-US" altLang="en-US" sz="2800" b="1" baseline="-25000" dirty="0" smtClean="0">
                <a:solidFill>
                  <a:srgbClr val="232323"/>
                </a:solidFill>
              </a:rPr>
              <a:t>Z-1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+ e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+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+ </a:t>
            </a: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</a:t>
            </a:r>
            <a:endParaRPr lang="en-US" altLang="en-US" sz="2800" b="1" dirty="0" smtClean="0">
              <a:solidFill>
                <a:srgbClr val="232323"/>
              </a:solidFill>
            </a:endParaRPr>
          </a:p>
          <a:p>
            <a:pPr>
              <a:spcAft>
                <a:spcPct val="1000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</a:rPr>
              <a:t> e-capture: 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A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X</a:t>
            </a:r>
            <a:r>
              <a:rPr lang="en-US" altLang="en-US" sz="2800" b="1" baseline="-25000" dirty="0" smtClean="0">
                <a:solidFill>
                  <a:srgbClr val="232323"/>
                </a:solidFill>
              </a:rPr>
              <a:t>Z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+ e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-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  <a:sym typeface="Wingdings" pitchFamily="2" charset="2"/>
              </a:rPr>
              <a:t>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A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Y</a:t>
            </a:r>
            <a:r>
              <a:rPr lang="en-US" altLang="en-US" sz="2800" b="1" baseline="-25000" dirty="0" smtClean="0">
                <a:solidFill>
                  <a:srgbClr val="232323"/>
                </a:solidFill>
              </a:rPr>
              <a:t>Z-1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+ </a:t>
            </a: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</a:t>
            </a:r>
            <a:endParaRPr lang="en-US" altLang="en-US" sz="2800" b="1" dirty="0" smtClean="0">
              <a:solidFill>
                <a:srgbClr val="232323"/>
              </a:solidFill>
            </a:endParaRPr>
          </a:p>
          <a:p>
            <a:pPr>
              <a:spcAft>
                <a:spcPct val="10000"/>
              </a:spcAft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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-decay: 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A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X</a:t>
            </a:r>
            <a:r>
              <a:rPr lang="en-US" altLang="en-US" sz="2800" b="1" baseline="-25000" dirty="0" smtClean="0">
                <a:solidFill>
                  <a:srgbClr val="232323"/>
                </a:solidFill>
              </a:rPr>
              <a:t>Z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dirty="0" smtClean="0">
                <a:solidFill>
                  <a:srgbClr val="232323"/>
                </a:solidFill>
                <a:sym typeface="Wingdings" pitchFamily="2" charset="2"/>
              </a:rPr>
              <a:t>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 </a:t>
            </a:r>
            <a:r>
              <a:rPr lang="en-US" altLang="en-US" sz="2800" b="1" baseline="30000" dirty="0" smtClean="0">
                <a:solidFill>
                  <a:srgbClr val="232323"/>
                </a:solidFill>
              </a:rPr>
              <a:t>A-4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Y</a:t>
            </a:r>
            <a:r>
              <a:rPr lang="en-US" altLang="en-US" sz="2800" b="1" baseline="-25000" dirty="0" smtClean="0">
                <a:solidFill>
                  <a:srgbClr val="232323"/>
                </a:solidFill>
              </a:rPr>
              <a:t>Z-2 </a:t>
            </a:r>
            <a:r>
              <a:rPr lang="en-US" altLang="en-US" sz="2800" b="1" dirty="0" smtClean="0">
                <a:solidFill>
                  <a:srgbClr val="232323"/>
                </a:solidFill>
              </a:rPr>
              <a:t>+ </a:t>
            </a:r>
            <a:r>
              <a:rPr lang="en-US" altLang="en-US" sz="2800" b="1" dirty="0" smtClean="0">
                <a:solidFill>
                  <a:srgbClr val="232323"/>
                </a:solidFill>
                <a:latin typeface="Symbol" pitchFamily="18" charset="2"/>
              </a:rPr>
              <a:t></a:t>
            </a:r>
            <a:endParaRPr lang="en-US" altLang="en-US" sz="2800" b="1" dirty="0" smtClean="0">
              <a:solidFill>
                <a:srgbClr val="23232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solidFill>
                  <a:srgbClr val="4044E6"/>
                </a:solidFill>
              </a:rPr>
              <a:t>Nuclear decay scheme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4500"/>
            <a:ext cx="8534400" cy="4648200"/>
          </a:xfrm>
          <a:noFill/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en-US" altLang="en-US" sz="2800" b="1" baseline="30000" dirty="0" smtClean="0">
                <a:solidFill>
                  <a:srgbClr val="000000"/>
                </a:solidFill>
              </a:rPr>
              <a:t>99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Mo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42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99m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Tc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43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+ e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- </a:t>
            </a:r>
            <a:r>
              <a:rPr lang="en-US" altLang="en-US" sz="2800" b="1" smtClean="0">
                <a:solidFill>
                  <a:srgbClr val="000000"/>
                </a:solidFill>
              </a:rPr>
              <a:t>+ </a:t>
            </a:r>
            <a:r>
              <a:rPr lang="en-US" altLang="en-US" sz="2800" b="1" smtClean="0">
                <a:solidFill>
                  <a:srgbClr val="000000"/>
                </a:solidFill>
                <a:latin typeface="Symbol" pitchFamily="18" charset="2"/>
              </a:rPr>
              <a:t>   (87.6%)</a:t>
            </a:r>
            <a:endParaRPr lang="en-US" altLang="en-US" sz="2800" b="1" baseline="30000" dirty="0" smtClean="0">
              <a:solidFill>
                <a:srgbClr val="000000"/>
              </a:solidFill>
            </a:endParaRPr>
          </a:p>
          <a:p>
            <a:pPr algn="ctr">
              <a:lnSpc>
                <a:spcPct val="120000"/>
              </a:lnSpc>
              <a:buFont typeface="Monotype Sorts" charset="2"/>
              <a:buNone/>
            </a:pPr>
            <a:r>
              <a:rPr lang="en-US" altLang="en-US" sz="2800" b="1" baseline="30000" dirty="0" smtClean="0">
                <a:solidFill>
                  <a:srgbClr val="000000"/>
                </a:solidFill>
              </a:rPr>
              <a:t>99m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Tc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43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800" b="1" baseline="30000" dirty="0" smtClean="0">
                <a:solidFill>
                  <a:srgbClr val="000000"/>
                </a:solidFill>
              </a:rPr>
              <a:t>99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Tc</a:t>
            </a:r>
            <a:r>
              <a:rPr lang="en-US" altLang="en-US" sz="2800" b="1" baseline="-25000" dirty="0" smtClean="0">
                <a:solidFill>
                  <a:srgbClr val="000000"/>
                </a:solidFill>
              </a:rPr>
              <a:t>43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 + </a:t>
            </a:r>
            <a:r>
              <a:rPr lang="en-US" altLang="en-US" sz="2800" b="1" dirty="0" smtClean="0">
                <a:solidFill>
                  <a:srgbClr val="000000"/>
                </a:solidFill>
                <a:latin typeface="Symbol" pitchFamily="18" charset="2"/>
              </a:rPr>
              <a:t></a:t>
            </a:r>
            <a:endParaRPr lang="en-US" altLang="en-US" sz="3600" b="1" dirty="0" smtClean="0">
              <a:solidFill>
                <a:srgbClr val="CF0E30"/>
              </a:solidFill>
              <a:latin typeface="Symbol" pitchFamily="18" charset="2"/>
            </a:endParaRP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19400"/>
            <a:ext cx="4495800" cy="363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72"/>
          <p:cNvGrpSpPr/>
          <p:nvPr/>
        </p:nvGrpSpPr>
        <p:grpSpPr>
          <a:xfrm>
            <a:off x="5334000" y="3733800"/>
            <a:ext cx="3454400" cy="2384425"/>
            <a:chOff x="5334000" y="3733800"/>
            <a:chExt cx="3454400" cy="2384425"/>
          </a:xfrm>
        </p:grpSpPr>
        <p:sp>
          <p:nvSpPr>
            <p:cNvPr id="37893" name="AutoShape 9"/>
            <p:cNvSpPr>
              <a:spLocks noChangeAspect="1" noChangeArrowheads="1" noTextEdit="1"/>
            </p:cNvSpPr>
            <p:nvPr/>
          </p:nvSpPr>
          <p:spPr bwMode="auto">
            <a:xfrm>
              <a:off x="5334000" y="3733800"/>
              <a:ext cx="3454400" cy="238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4" name="Line 10"/>
            <p:cNvSpPr>
              <a:spLocks noChangeShapeType="1"/>
            </p:cNvSpPr>
            <p:nvPr/>
          </p:nvSpPr>
          <p:spPr bwMode="auto">
            <a:xfrm>
              <a:off x="5334000" y="4114800"/>
              <a:ext cx="2730500" cy="15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5" name="Line 11"/>
            <p:cNvSpPr>
              <a:spLocks noChangeShapeType="1"/>
            </p:cNvSpPr>
            <p:nvPr/>
          </p:nvSpPr>
          <p:spPr bwMode="auto">
            <a:xfrm>
              <a:off x="5365750" y="5629275"/>
              <a:ext cx="2730500" cy="15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6" name="Line 12"/>
            <p:cNvSpPr>
              <a:spLocks noChangeShapeType="1"/>
            </p:cNvSpPr>
            <p:nvPr/>
          </p:nvSpPr>
          <p:spPr bwMode="auto">
            <a:xfrm>
              <a:off x="5353050" y="4460875"/>
              <a:ext cx="2730500" cy="15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897" name="Rectangle 13"/>
            <p:cNvSpPr>
              <a:spLocks noChangeArrowheads="1"/>
            </p:cNvSpPr>
            <p:nvPr/>
          </p:nvSpPr>
          <p:spPr bwMode="auto">
            <a:xfrm>
              <a:off x="7426325" y="38417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898" name="Rectangle 14"/>
            <p:cNvSpPr>
              <a:spLocks noChangeArrowheads="1"/>
            </p:cNvSpPr>
            <p:nvPr/>
          </p:nvSpPr>
          <p:spPr bwMode="auto">
            <a:xfrm>
              <a:off x="7578725" y="38417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899" name="Rectangle 15"/>
            <p:cNvSpPr>
              <a:spLocks noChangeArrowheads="1"/>
            </p:cNvSpPr>
            <p:nvPr/>
          </p:nvSpPr>
          <p:spPr bwMode="auto">
            <a:xfrm>
              <a:off x="7731125" y="38417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0" name="Rectangle 16"/>
            <p:cNvSpPr>
              <a:spLocks noChangeArrowheads="1"/>
            </p:cNvSpPr>
            <p:nvPr/>
          </p:nvSpPr>
          <p:spPr bwMode="auto">
            <a:xfrm>
              <a:off x="7883525" y="3841750"/>
              <a:ext cx="63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.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1" name="Rectangle 17"/>
            <p:cNvSpPr>
              <a:spLocks noChangeArrowheads="1"/>
            </p:cNvSpPr>
            <p:nvPr/>
          </p:nvSpPr>
          <p:spPr bwMode="auto">
            <a:xfrm>
              <a:off x="7953375" y="38417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7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2" name="Rectangle 18"/>
            <p:cNvSpPr>
              <a:spLocks noChangeArrowheads="1"/>
            </p:cNvSpPr>
            <p:nvPr/>
          </p:nvSpPr>
          <p:spPr bwMode="auto">
            <a:xfrm>
              <a:off x="8105775" y="3841750"/>
              <a:ext cx="63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3" name="Rectangle 19"/>
            <p:cNvSpPr>
              <a:spLocks noChangeArrowheads="1"/>
            </p:cNvSpPr>
            <p:nvPr/>
          </p:nvSpPr>
          <p:spPr bwMode="auto">
            <a:xfrm>
              <a:off x="8270875" y="38417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k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4" name="Rectangle 20"/>
            <p:cNvSpPr>
              <a:spLocks noChangeArrowheads="1"/>
            </p:cNvSpPr>
            <p:nvPr/>
          </p:nvSpPr>
          <p:spPr bwMode="auto">
            <a:xfrm>
              <a:off x="8394700" y="38417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5" name="Rectangle 21"/>
            <p:cNvSpPr>
              <a:spLocks noChangeArrowheads="1"/>
            </p:cNvSpPr>
            <p:nvPr/>
          </p:nvSpPr>
          <p:spPr bwMode="auto">
            <a:xfrm>
              <a:off x="8528050" y="3841750"/>
              <a:ext cx="152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V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6" name="Rectangle 22"/>
            <p:cNvSpPr>
              <a:spLocks noChangeArrowheads="1"/>
            </p:cNvSpPr>
            <p:nvPr/>
          </p:nvSpPr>
          <p:spPr bwMode="auto">
            <a:xfrm>
              <a:off x="7451725" y="45529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7" name="Rectangle 23"/>
            <p:cNvSpPr>
              <a:spLocks noChangeArrowheads="1"/>
            </p:cNvSpPr>
            <p:nvPr/>
          </p:nvSpPr>
          <p:spPr bwMode="auto">
            <a:xfrm>
              <a:off x="7604125" y="45529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8" name="Rectangle 24"/>
            <p:cNvSpPr>
              <a:spLocks noChangeArrowheads="1"/>
            </p:cNvSpPr>
            <p:nvPr/>
          </p:nvSpPr>
          <p:spPr bwMode="auto">
            <a:xfrm>
              <a:off x="7756525" y="45529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0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09" name="Rectangle 25"/>
            <p:cNvSpPr>
              <a:spLocks noChangeArrowheads="1"/>
            </p:cNvSpPr>
            <p:nvPr/>
          </p:nvSpPr>
          <p:spPr bwMode="auto">
            <a:xfrm>
              <a:off x="7908925" y="4552950"/>
              <a:ext cx="63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.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0" name="Rectangle 26"/>
            <p:cNvSpPr>
              <a:spLocks noChangeArrowheads="1"/>
            </p:cNvSpPr>
            <p:nvPr/>
          </p:nvSpPr>
          <p:spPr bwMode="auto">
            <a:xfrm>
              <a:off x="7978775" y="45529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1" name="Rectangle 27"/>
            <p:cNvSpPr>
              <a:spLocks noChangeArrowheads="1"/>
            </p:cNvSpPr>
            <p:nvPr/>
          </p:nvSpPr>
          <p:spPr bwMode="auto">
            <a:xfrm>
              <a:off x="8131175" y="4552950"/>
              <a:ext cx="63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2" name="Rectangle 28"/>
            <p:cNvSpPr>
              <a:spLocks noChangeArrowheads="1"/>
            </p:cNvSpPr>
            <p:nvPr/>
          </p:nvSpPr>
          <p:spPr bwMode="auto">
            <a:xfrm>
              <a:off x="8296275" y="45529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k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3" name="Rectangle 29"/>
            <p:cNvSpPr>
              <a:spLocks noChangeArrowheads="1"/>
            </p:cNvSpPr>
            <p:nvPr/>
          </p:nvSpPr>
          <p:spPr bwMode="auto">
            <a:xfrm>
              <a:off x="8420100" y="45529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e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4" name="Rectangle 30"/>
            <p:cNvSpPr>
              <a:spLocks noChangeArrowheads="1"/>
            </p:cNvSpPr>
            <p:nvPr/>
          </p:nvSpPr>
          <p:spPr bwMode="auto">
            <a:xfrm>
              <a:off x="8553450" y="4552950"/>
              <a:ext cx="152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V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5" name="Rectangle 31"/>
            <p:cNvSpPr>
              <a:spLocks noChangeArrowheads="1"/>
            </p:cNvSpPr>
            <p:nvPr/>
          </p:nvSpPr>
          <p:spPr bwMode="auto">
            <a:xfrm>
              <a:off x="8201025" y="5518150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0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6" name="Rectangle 32"/>
            <p:cNvSpPr>
              <a:spLocks noChangeArrowheads="1"/>
            </p:cNvSpPr>
            <p:nvPr/>
          </p:nvSpPr>
          <p:spPr bwMode="auto">
            <a:xfrm>
              <a:off x="5635625" y="57181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9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7" name="Rectangle 33"/>
            <p:cNvSpPr>
              <a:spLocks noChangeArrowheads="1"/>
            </p:cNvSpPr>
            <p:nvPr/>
          </p:nvSpPr>
          <p:spPr bwMode="auto">
            <a:xfrm>
              <a:off x="5765800" y="57181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9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8" name="Rectangle 34"/>
            <p:cNvSpPr>
              <a:spLocks noChangeArrowheads="1"/>
            </p:cNvSpPr>
            <p:nvPr/>
          </p:nvSpPr>
          <p:spPr bwMode="auto">
            <a:xfrm>
              <a:off x="5895975" y="5730875"/>
              <a:ext cx="1397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T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19" name="Rectangle 35"/>
            <p:cNvSpPr>
              <a:spLocks noChangeArrowheads="1"/>
            </p:cNvSpPr>
            <p:nvPr/>
          </p:nvSpPr>
          <p:spPr bwMode="auto">
            <a:xfrm>
              <a:off x="6054725" y="5730875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c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20" name="Rectangle 36"/>
            <p:cNvSpPr>
              <a:spLocks noChangeArrowheads="1"/>
            </p:cNvSpPr>
            <p:nvPr/>
          </p:nvSpPr>
          <p:spPr bwMode="auto">
            <a:xfrm>
              <a:off x="6191250" y="583882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21" name="Rectangle 37"/>
            <p:cNvSpPr>
              <a:spLocks noChangeArrowheads="1"/>
            </p:cNvSpPr>
            <p:nvPr/>
          </p:nvSpPr>
          <p:spPr bwMode="auto">
            <a:xfrm>
              <a:off x="6321425" y="583882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22" name="Rectangle 38"/>
            <p:cNvSpPr>
              <a:spLocks noChangeArrowheads="1"/>
            </p:cNvSpPr>
            <p:nvPr/>
          </p:nvSpPr>
          <p:spPr bwMode="auto">
            <a:xfrm>
              <a:off x="7108825" y="4740275"/>
              <a:ext cx="936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88"/>
                  </a:solidFill>
                  <a:latin typeface="Symbol" pitchFamily="18" charset="2"/>
                </a:rPr>
                <a:t>g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23" name="Rectangle 39"/>
            <p:cNvSpPr>
              <a:spLocks noChangeArrowheads="1"/>
            </p:cNvSpPr>
            <p:nvPr/>
          </p:nvSpPr>
          <p:spPr bwMode="auto">
            <a:xfrm>
              <a:off x="7207250" y="48799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88"/>
                  </a:solidFill>
                  <a:latin typeface="Geneva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24" name="Rectangle 40"/>
            <p:cNvSpPr>
              <a:spLocks noChangeArrowheads="1"/>
            </p:cNvSpPr>
            <p:nvPr/>
          </p:nvSpPr>
          <p:spPr bwMode="auto">
            <a:xfrm>
              <a:off x="5521325" y="4714875"/>
              <a:ext cx="936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88"/>
                  </a:solidFill>
                  <a:latin typeface="Symbol" pitchFamily="18" charset="2"/>
                </a:rPr>
                <a:t>g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25" name="Rectangle 41"/>
            <p:cNvSpPr>
              <a:spLocks noChangeArrowheads="1"/>
            </p:cNvSpPr>
            <p:nvPr/>
          </p:nvSpPr>
          <p:spPr bwMode="auto">
            <a:xfrm>
              <a:off x="5619750" y="48545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88"/>
                  </a:solidFill>
                  <a:latin typeface="Geneva" charset="0"/>
                </a:rPr>
                <a:t>2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26" name="Rectangle 42"/>
            <p:cNvSpPr>
              <a:spLocks noChangeArrowheads="1"/>
            </p:cNvSpPr>
            <p:nvPr/>
          </p:nvSpPr>
          <p:spPr bwMode="auto">
            <a:xfrm>
              <a:off x="5334000" y="4191000"/>
              <a:ext cx="15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sz="1800" dirty="0">
                <a:solidFill>
                  <a:srgbClr val="00279F"/>
                </a:solidFill>
                <a:latin typeface="Arial" pitchFamily="34" charset="0"/>
              </a:endParaRPr>
            </a:p>
          </p:txBody>
        </p:sp>
        <p:sp>
          <p:nvSpPr>
            <p:cNvPr id="37927" name="Freeform 43"/>
            <p:cNvSpPr>
              <a:spLocks/>
            </p:cNvSpPr>
            <p:nvPr/>
          </p:nvSpPr>
          <p:spPr bwMode="auto">
            <a:xfrm>
              <a:off x="5629275" y="4292600"/>
              <a:ext cx="104775" cy="155575"/>
            </a:xfrm>
            <a:custGeom>
              <a:avLst/>
              <a:gdLst>
                <a:gd name="T0" fmla="*/ 33 w 33"/>
                <a:gd name="T1" fmla="*/ 3 h 49"/>
                <a:gd name="T2" fmla="*/ 17 w 33"/>
                <a:gd name="T3" fmla="*/ 1 h 49"/>
                <a:gd name="T4" fmla="*/ 0 w 33"/>
                <a:gd name="T5" fmla="*/ 3 h 49"/>
                <a:gd name="T6" fmla="*/ 17 w 33"/>
                <a:gd name="T7" fmla="*/ 49 h 49"/>
                <a:gd name="T8" fmla="*/ 33 w 33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9"/>
                <a:gd name="T17" fmla="*/ 33 w 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9">
                  <a:moveTo>
                    <a:pt x="33" y="3"/>
                  </a:moveTo>
                  <a:cubicBezTo>
                    <a:pt x="28" y="1"/>
                    <a:pt x="22" y="1"/>
                    <a:pt x="17" y="1"/>
                  </a:cubicBezTo>
                  <a:cubicBezTo>
                    <a:pt x="11" y="0"/>
                    <a:pt x="5" y="1"/>
                    <a:pt x="0" y="3"/>
                  </a:cubicBezTo>
                  <a:lnTo>
                    <a:pt x="17" y="49"/>
                  </a:lnTo>
                  <a:lnTo>
                    <a:pt x="33" y="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8" name="Freeform 44"/>
            <p:cNvSpPr>
              <a:spLocks/>
            </p:cNvSpPr>
            <p:nvPr/>
          </p:nvSpPr>
          <p:spPr bwMode="auto">
            <a:xfrm>
              <a:off x="5768975" y="5461000"/>
              <a:ext cx="104775" cy="155575"/>
            </a:xfrm>
            <a:custGeom>
              <a:avLst/>
              <a:gdLst>
                <a:gd name="T0" fmla="*/ 33 w 33"/>
                <a:gd name="T1" fmla="*/ 3 h 49"/>
                <a:gd name="T2" fmla="*/ 17 w 33"/>
                <a:gd name="T3" fmla="*/ 1 h 49"/>
                <a:gd name="T4" fmla="*/ 0 w 33"/>
                <a:gd name="T5" fmla="*/ 3 h 49"/>
                <a:gd name="T6" fmla="*/ 17 w 33"/>
                <a:gd name="T7" fmla="*/ 49 h 49"/>
                <a:gd name="T8" fmla="*/ 33 w 33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9"/>
                <a:gd name="T17" fmla="*/ 33 w 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9">
                  <a:moveTo>
                    <a:pt x="33" y="3"/>
                  </a:moveTo>
                  <a:cubicBezTo>
                    <a:pt x="28" y="1"/>
                    <a:pt x="22" y="1"/>
                    <a:pt x="17" y="1"/>
                  </a:cubicBezTo>
                  <a:cubicBezTo>
                    <a:pt x="11" y="0"/>
                    <a:pt x="5" y="1"/>
                    <a:pt x="0" y="3"/>
                  </a:cubicBezTo>
                  <a:lnTo>
                    <a:pt x="17" y="49"/>
                  </a:lnTo>
                  <a:lnTo>
                    <a:pt x="33" y="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29" name="Freeform 45"/>
            <p:cNvSpPr>
              <a:spLocks/>
            </p:cNvSpPr>
            <p:nvPr/>
          </p:nvSpPr>
          <p:spPr bwMode="auto">
            <a:xfrm>
              <a:off x="6975475" y="5461000"/>
              <a:ext cx="104775" cy="155575"/>
            </a:xfrm>
            <a:custGeom>
              <a:avLst/>
              <a:gdLst>
                <a:gd name="T0" fmla="*/ 33 w 33"/>
                <a:gd name="T1" fmla="*/ 3 h 49"/>
                <a:gd name="T2" fmla="*/ 17 w 33"/>
                <a:gd name="T3" fmla="*/ 1 h 49"/>
                <a:gd name="T4" fmla="*/ 0 w 33"/>
                <a:gd name="T5" fmla="*/ 3 h 49"/>
                <a:gd name="T6" fmla="*/ 17 w 33"/>
                <a:gd name="T7" fmla="*/ 49 h 49"/>
                <a:gd name="T8" fmla="*/ 33 w 33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9"/>
                <a:gd name="T17" fmla="*/ 33 w 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9">
                  <a:moveTo>
                    <a:pt x="33" y="3"/>
                  </a:moveTo>
                  <a:cubicBezTo>
                    <a:pt x="28" y="1"/>
                    <a:pt x="22" y="1"/>
                    <a:pt x="17" y="1"/>
                  </a:cubicBezTo>
                  <a:cubicBezTo>
                    <a:pt x="11" y="0"/>
                    <a:pt x="5" y="1"/>
                    <a:pt x="0" y="3"/>
                  </a:cubicBezTo>
                  <a:lnTo>
                    <a:pt x="17" y="49"/>
                  </a:lnTo>
                  <a:lnTo>
                    <a:pt x="33" y="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0" name="Rectangle 46"/>
            <p:cNvSpPr>
              <a:spLocks noChangeArrowheads="1"/>
            </p:cNvSpPr>
            <p:nvPr/>
          </p:nvSpPr>
          <p:spPr bwMode="auto">
            <a:xfrm>
              <a:off x="5788025" y="41941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9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31" name="Rectangle 47"/>
            <p:cNvSpPr>
              <a:spLocks noChangeArrowheads="1"/>
            </p:cNvSpPr>
            <p:nvPr/>
          </p:nvSpPr>
          <p:spPr bwMode="auto">
            <a:xfrm>
              <a:off x="5921375" y="41941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9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32" name="Rectangle 48"/>
            <p:cNvSpPr>
              <a:spLocks noChangeArrowheads="1"/>
            </p:cNvSpPr>
            <p:nvPr/>
          </p:nvSpPr>
          <p:spPr bwMode="auto">
            <a:xfrm>
              <a:off x="6054725" y="4194175"/>
              <a:ext cx="1587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%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33" name="Rectangle 49"/>
            <p:cNvSpPr>
              <a:spLocks noChangeArrowheads="1"/>
            </p:cNvSpPr>
            <p:nvPr/>
          </p:nvSpPr>
          <p:spPr bwMode="auto">
            <a:xfrm>
              <a:off x="5394325" y="51339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8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34" name="Rectangle 50"/>
            <p:cNvSpPr>
              <a:spLocks noChangeArrowheads="1"/>
            </p:cNvSpPr>
            <p:nvPr/>
          </p:nvSpPr>
          <p:spPr bwMode="auto">
            <a:xfrm>
              <a:off x="5527675" y="51339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9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35" name="Rectangle 51"/>
            <p:cNvSpPr>
              <a:spLocks noChangeArrowheads="1"/>
            </p:cNvSpPr>
            <p:nvPr/>
          </p:nvSpPr>
          <p:spPr bwMode="auto">
            <a:xfrm>
              <a:off x="5661025" y="5133975"/>
              <a:ext cx="1587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%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36" name="Rectangle 52"/>
            <p:cNvSpPr>
              <a:spLocks noChangeArrowheads="1"/>
            </p:cNvSpPr>
            <p:nvPr/>
          </p:nvSpPr>
          <p:spPr bwMode="auto">
            <a:xfrm>
              <a:off x="7083425" y="51593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37" name="Rectangle 53"/>
            <p:cNvSpPr>
              <a:spLocks noChangeArrowheads="1"/>
            </p:cNvSpPr>
            <p:nvPr/>
          </p:nvSpPr>
          <p:spPr bwMode="auto">
            <a:xfrm>
              <a:off x="7219950" y="5159375"/>
              <a:ext cx="1587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%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38" name="Freeform 54"/>
            <p:cNvSpPr>
              <a:spLocks/>
            </p:cNvSpPr>
            <p:nvPr/>
          </p:nvSpPr>
          <p:spPr bwMode="auto">
            <a:xfrm>
              <a:off x="6403975" y="5461000"/>
              <a:ext cx="104775" cy="155575"/>
            </a:xfrm>
            <a:custGeom>
              <a:avLst/>
              <a:gdLst>
                <a:gd name="T0" fmla="*/ 33 w 33"/>
                <a:gd name="T1" fmla="*/ 3 h 49"/>
                <a:gd name="T2" fmla="*/ 17 w 33"/>
                <a:gd name="T3" fmla="*/ 1 h 49"/>
                <a:gd name="T4" fmla="*/ 0 w 33"/>
                <a:gd name="T5" fmla="*/ 3 h 49"/>
                <a:gd name="T6" fmla="*/ 17 w 33"/>
                <a:gd name="T7" fmla="*/ 49 h 49"/>
                <a:gd name="T8" fmla="*/ 33 w 33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9"/>
                <a:gd name="T17" fmla="*/ 33 w 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9">
                  <a:moveTo>
                    <a:pt x="33" y="3"/>
                  </a:moveTo>
                  <a:cubicBezTo>
                    <a:pt x="28" y="1"/>
                    <a:pt x="22" y="1"/>
                    <a:pt x="17" y="1"/>
                  </a:cubicBezTo>
                  <a:cubicBezTo>
                    <a:pt x="11" y="0"/>
                    <a:pt x="5" y="1"/>
                    <a:pt x="0" y="3"/>
                  </a:cubicBezTo>
                  <a:lnTo>
                    <a:pt x="17" y="49"/>
                  </a:lnTo>
                  <a:lnTo>
                    <a:pt x="33" y="3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39" name="Rectangle 55"/>
            <p:cNvSpPr>
              <a:spLocks noChangeArrowheads="1"/>
            </p:cNvSpPr>
            <p:nvPr/>
          </p:nvSpPr>
          <p:spPr bwMode="auto">
            <a:xfrm>
              <a:off x="6092825" y="4892675"/>
              <a:ext cx="492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CF0E30"/>
                  </a:solidFill>
                  <a:latin typeface="Geneva" charset="0"/>
                </a:rPr>
                <a:t>I</a:t>
              </a:r>
              <a:endParaRPr lang="en-US" sz="1800" dirty="0">
                <a:solidFill>
                  <a:srgbClr val="CF0E30"/>
                </a:solidFill>
                <a:latin typeface="Arial" pitchFamily="34" charset="0"/>
              </a:endParaRPr>
            </a:p>
          </p:txBody>
        </p:sp>
        <p:sp>
          <p:nvSpPr>
            <p:cNvPr id="37940" name="Rectangle 56"/>
            <p:cNvSpPr>
              <a:spLocks noChangeArrowheads="1"/>
            </p:cNvSpPr>
            <p:nvPr/>
          </p:nvSpPr>
          <p:spPr bwMode="auto">
            <a:xfrm>
              <a:off x="6146800" y="4892675"/>
              <a:ext cx="492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770000"/>
                  </a:solidFill>
                  <a:latin typeface="Geneva" charset="0"/>
                </a:rPr>
                <a:t>.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41" name="Rectangle 57"/>
            <p:cNvSpPr>
              <a:spLocks noChangeArrowheads="1"/>
            </p:cNvSpPr>
            <p:nvPr/>
          </p:nvSpPr>
          <p:spPr bwMode="auto">
            <a:xfrm>
              <a:off x="6210300" y="4892675"/>
              <a:ext cx="128588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CF0E30"/>
                  </a:solidFill>
                  <a:latin typeface="Geneva" charset="0"/>
                </a:rPr>
                <a:t>C</a:t>
              </a:r>
              <a:endParaRPr lang="en-US" sz="1800" dirty="0">
                <a:solidFill>
                  <a:srgbClr val="CF0E30"/>
                </a:solidFill>
                <a:latin typeface="Arial" pitchFamily="34" charset="0"/>
              </a:endParaRPr>
            </a:p>
          </p:txBody>
        </p:sp>
        <p:sp>
          <p:nvSpPr>
            <p:cNvPr id="37942" name="Rectangle 58"/>
            <p:cNvSpPr>
              <a:spLocks noChangeArrowheads="1"/>
            </p:cNvSpPr>
            <p:nvPr/>
          </p:nvSpPr>
          <p:spPr bwMode="auto">
            <a:xfrm>
              <a:off x="6337300" y="4892675"/>
              <a:ext cx="49213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770000"/>
                  </a:solidFill>
                  <a:latin typeface="Geneva" charset="0"/>
                </a:rPr>
                <a:t>.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43" name="Rectangle 59"/>
            <p:cNvSpPr>
              <a:spLocks noChangeArrowheads="1"/>
            </p:cNvSpPr>
            <p:nvPr/>
          </p:nvSpPr>
          <p:spPr bwMode="auto">
            <a:xfrm>
              <a:off x="6003925" y="51339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44" name="Rectangle 60"/>
            <p:cNvSpPr>
              <a:spLocks noChangeArrowheads="1"/>
            </p:cNvSpPr>
            <p:nvPr/>
          </p:nvSpPr>
          <p:spPr bwMode="auto">
            <a:xfrm>
              <a:off x="6137275" y="51339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1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45" name="Rectangle 61"/>
            <p:cNvSpPr>
              <a:spLocks noChangeArrowheads="1"/>
            </p:cNvSpPr>
            <p:nvPr/>
          </p:nvSpPr>
          <p:spPr bwMode="auto">
            <a:xfrm>
              <a:off x="6270625" y="5133975"/>
              <a:ext cx="1587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%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46" name="Rectangle 62"/>
            <p:cNvSpPr>
              <a:spLocks noChangeArrowheads="1"/>
            </p:cNvSpPr>
            <p:nvPr/>
          </p:nvSpPr>
          <p:spPr bwMode="auto">
            <a:xfrm>
              <a:off x="6397625" y="3778250"/>
              <a:ext cx="8001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zh-CN" sz="1800" b="1" dirty="0">
                  <a:solidFill>
                    <a:srgbClr val="232323"/>
                  </a:solidFill>
                  <a:latin typeface="Arial" pitchFamily="34" charset="0"/>
                  <a:ea typeface="宋体" pitchFamily="2" charset="-122"/>
                </a:rPr>
                <a:t>(6.01 h)</a:t>
              </a:r>
              <a:endParaRPr lang="en-US" sz="1800" b="1" dirty="0">
                <a:solidFill>
                  <a:srgbClr val="232323"/>
                </a:solidFill>
                <a:latin typeface="Arial" pitchFamily="34" charset="0"/>
              </a:endParaRPr>
            </a:p>
          </p:txBody>
        </p:sp>
        <p:sp>
          <p:nvSpPr>
            <p:cNvPr id="37947" name="Rectangle 63"/>
            <p:cNvSpPr>
              <a:spLocks noChangeArrowheads="1"/>
            </p:cNvSpPr>
            <p:nvPr/>
          </p:nvSpPr>
          <p:spPr bwMode="auto">
            <a:xfrm>
              <a:off x="7029450" y="3778250"/>
              <a:ext cx="635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 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48" name="Rectangle 64"/>
            <p:cNvSpPr>
              <a:spLocks noChangeArrowheads="1"/>
            </p:cNvSpPr>
            <p:nvPr/>
          </p:nvSpPr>
          <p:spPr bwMode="auto">
            <a:xfrm>
              <a:off x="5407025" y="37623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9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49" name="Rectangle 65"/>
            <p:cNvSpPr>
              <a:spLocks noChangeArrowheads="1"/>
            </p:cNvSpPr>
            <p:nvPr/>
          </p:nvSpPr>
          <p:spPr bwMode="auto">
            <a:xfrm>
              <a:off x="5537200" y="376237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9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50" name="Rectangle 66"/>
            <p:cNvSpPr>
              <a:spLocks noChangeArrowheads="1"/>
            </p:cNvSpPr>
            <p:nvPr/>
          </p:nvSpPr>
          <p:spPr bwMode="auto">
            <a:xfrm>
              <a:off x="5667375" y="3762375"/>
              <a:ext cx="1587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m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51" name="Rectangle 67"/>
            <p:cNvSpPr>
              <a:spLocks noChangeArrowheads="1"/>
            </p:cNvSpPr>
            <p:nvPr/>
          </p:nvSpPr>
          <p:spPr bwMode="auto">
            <a:xfrm>
              <a:off x="5838825" y="3775075"/>
              <a:ext cx="1397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T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52" name="Rectangle 68"/>
            <p:cNvSpPr>
              <a:spLocks noChangeArrowheads="1"/>
            </p:cNvSpPr>
            <p:nvPr/>
          </p:nvSpPr>
          <p:spPr bwMode="auto">
            <a:xfrm>
              <a:off x="5997575" y="3775075"/>
              <a:ext cx="1270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 dirty="0">
                  <a:solidFill>
                    <a:srgbClr val="000000"/>
                  </a:solidFill>
                  <a:latin typeface="Geneva" charset="0"/>
                </a:rPr>
                <a:t>c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53" name="Rectangle 69"/>
            <p:cNvSpPr>
              <a:spLocks noChangeArrowheads="1"/>
            </p:cNvSpPr>
            <p:nvPr/>
          </p:nvSpPr>
          <p:spPr bwMode="auto">
            <a:xfrm>
              <a:off x="6134100" y="388302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4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54" name="Rectangle 70"/>
            <p:cNvSpPr>
              <a:spLocks noChangeArrowheads="1"/>
            </p:cNvSpPr>
            <p:nvPr/>
          </p:nvSpPr>
          <p:spPr bwMode="auto">
            <a:xfrm>
              <a:off x="6264275" y="3883025"/>
              <a:ext cx="9842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latin typeface="Geneva" charset="0"/>
                </a:rPr>
                <a:t>3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37955" name="Line 71"/>
            <p:cNvSpPr>
              <a:spLocks noChangeShapeType="1"/>
            </p:cNvSpPr>
            <p:nvPr/>
          </p:nvSpPr>
          <p:spPr bwMode="auto">
            <a:xfrm>
              <a:off x="5638800" y="4114800"/>
              <a:ext cx="0" cy="304800"/>
            </a:xfrm>
            <a:prstGeom prst="line">
              <a:avLst/>
            </a:prstGeom>
            <a:noFill/>
            <a:ln w="9525">
              <a:solidFill>
                <a:srgbClr val="00279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56" name="Line 72"/>
            <p:cNvSpPr>
              <a:spLocks noChangeShapeType="1"/>
            </p:cNvSpPr>
            <p:nvPr/>
          </p:nvSpPr>
          <p:spPr bwMode="auto">
            <a:xfrm>
              <a:off x="5867400" y="4495800"/>
              <a:ext cx="0" cy="1143000"/>
            </a:xfrm>
            <a:prstGeom prst="line">
              <a:avLst/>
            </a:prstGeom>
            <a:noFill/>
            <a:ln w="9525">
              <a:solidFill>
                <a:srgbClr val="1D22E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57" name="Line 73"/>
            <p:cNvSpPr>
              <a:spLocks noChangeShapeType="1"/>
            </p:cNvSpPr>
            <p:nvPr/>
          </p:nvSpPr>
          <p:spPr bwMode="auto">
            <a:xfrm>
              <a:off x="6858000" y="4114800"/>
              <a:ext cx="0" cy="1447800"/>
            </a:xfrm>
            <a:prstGeom prst="line">
              <a:avLst/>
            </a:prstGeom>
            <a:noFill/>
            <a:ln w="9525">
              <a:solidFill>
                <a:srgbClr val="1D22E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58" name="Line 74"/>
            <p:cNvSpPr>
              <a:spLocks noChangeShapeType="1"/>
            </p:cNvSpPr>
            <p:nvPr/>
          </p:nvSpPr>
          <p:spPr bwMode="auto">
            <a:xfrm>
              <a:off x="6477000" y="4495800"/>
              <a:ext cx="0" cy="1143000"/>
            </a:xfrm>
            <a:prstGeom prst="line">
              <a:avLst/>
            </a:prstGeom>
            <a:noFill/>
            <a:ln w="9525">
              <a:solidFill>
                <a:srgbClr val="CF0E3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959" name="Text Box 75"/>
            <p:cNvSpPr txBox="1">
              <a:spLocks noChangeArrowheads="1"/>
            </p:cNvSpPr>
            <p:nvPr/>
          </p:nvSpPr>
          <p:spPr bwMode="auto">
            <a:xfrm>
              <a:off x="6400800" y="5715000"/>
              <a:ext cx="15636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800" b="1" dirty="0">
                  <a:solidFill>
                    <a:srgbClr val="232323"/>
                  </a:solidFill>
                  <a:latin typeface="Arial" pitchFamily="34" charset="0"/>
                  <a:ea typeface="宋体" pitchFamily="2" charset="-122"/>
                </a:rPr>
                <a:t>(2.111x10</a:t>
              </a:r>
              <a:r>
                <a:rPr lang="en-US" altLang="zh-CN" sz="1800" b="1" baseline="30000" dirty="0">
                  <a:solidFill>
                    <a:srgbClr val="232323"/>
                  </a:solidFill>
                  <a:latin typeface="Arial" pitchFamily="34" charset="0"/>
                  <a:ea typeface="宋体" pitchFamily="2" charset="-122"/>
                </a:rPr>
                <a:t>5</a:t>
              </a:r>
              <a:r>
                <a:rPr lang="en-US" altLang="zh-CN" sz="1800" b="1" dirty="0">
                  <a:solidFill>
                    <a:srgbClr val="232323"/>
                  </a:solidFill>
                  <a:latin typeface="Arial" pitchFamily="34" charset="0"/>
                  <a:ea typeface="宋体" pitchFamily="2" charset="-122"/>
                </a:rPr>
                <a:t> y)</a:t>
              </a:r>
              <a:endParaRPr lang="en-US" sz="1800" b="1" dirty="0">
                <a:solidFill>
                  <a:srgbClr val="232323"/>
                </a:solidFill>
                <a:latin typeface="Arial" pitchFamily="34" charset="0"/>
              </a:endParaRPr>
            </a:p>
          </p:txBody>
        </p:sp>
        <p:sp>
          <p:nvSpPr>
            <p:cNvPr id="37960" name="Text Box 77"/>
            <p:cNvSpPr txBox="1">
              <a:spLocks noChangeArrowheads="1"/>
            </p:cNvSpPr>
            <p:nvPr/>
          </p:nvSpPr>
          <p:spPr bwMode="auto">
            <a:xfrm>
              <a:off x="5334000" y="4038600"/>
              <a:ext cx="3619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800" b="1" dirty="0">
                  <a:latin typeface="Symbol" pitchFamily="18" charset="2"/>
                  <a:ea typeface="宋体" pitchFamily="2" charset="-122"/>
                </a:rPr>
                <a:t>g</a:t>
              </a:r>
              <a:r>
                <a:rPr lang="en-US" altLang="zh-CN" sz="1800" b="1" baseline="-25000" dirty="0">
                  <a:ea typeface="宋体" pitchFamily="2" charset="-122"/>
                </a:rPr>
                <a:t>1</a:t>
              </a:r>
              <a:endParaRPr 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6657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7" y="1371600"/>
            <a:ext cx="7772400" cy="1143000"/>
          </a:xfrm>
        </p:spPr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What to learn?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620000" cy="3429000"/>
          </a:xfrm>
        </p:spPr>
        <p:txBody>
          <a:bodyPr/>
          <a:lstStyle/>
          <a:p>
            <a:pPr marL="0" indent="0">
              <a:buClr>
                <a:schemeClr val="tx1"/>
              </a:buClr>
              <a:buFontTx/>
              <a:buNone/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chemeClr val="tx1"/>
              </a:buClr>
              <a:buFontTx/>
              <a:buNone/>
              <a:defRPr/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Clr>
                <a:schemeClr val="tx1"/>
              </a:buClr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ABR Core Exam Study 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Guide</a:t>
            </a:r>
          </a:p>
          <a:p>
            <a:pPr>
              <a:buClr>
                <a:schemeClr val="tx1"/>
              </a:buClr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Clr>
                <a:schemeClr val="tx1"/>
              </a:buClr>
              <a:defRPr/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chemeClr val="tx1"/>
              </a:buClr>
              <a:defRPr/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chemeClr val="tx1"/>
              </a:buClr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buClr>
                <a:schemeClr val="tx1"/>
              </a:buClr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Physics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buClr>
                <a:schemeClr val="tx1"/>
              </a:buClr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17) Nuclear Medicine and Instrumentation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1600" dirty="0" smtClean="0">
                <a:latin typeface="Arial" charset="0"/>
                <a:ea typeface="ＭＳ Ｐゴシック" charset="0"/>
                <a:cs typeface="ＭＳ Ｐゴシック" charset="0"/>
              </a:rPr>
              <a:t>Radioisotope Safety Examination (RISE)</a:t>
            </a:r>
          </a:p>
          <a:p>
            <a:pPr marL="0" indent="0">
              <a:buClr>
                <a:schemeClr val="tx1"/>
              </a:buClr>
              <a:buFontTx/>
              <a:buNone/>
              <a:defRPr/>
            </a:pPr>
            <a:endParaRPr lang="en-US" sz="16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Clr>
                <a:schemeClr val="tx1"/>
              </a:buClr>
              <a:buFontTx/>
              <a:buNone/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Rectangle 1027"/>
          <p:cNvSpPr txBox="1">
            <a:spLocks noChangeArrowheads="1"/>
          </p:cNvSpPr>
          <p:nvPr/>
        </p:nvSpPr>
        <p:spPr bwMode="auto">
          <a:xfrm>
            <a:off x="1270000" y="3382433"/>
            <a:ext cx="7010400" cy="762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sz="1600" u="sng" dirty="0"/>
              <a:t>https://</a:t>
            </a:r>
            <a:r>
              <a:rPr lang="en-US" sz="1600" u="sng" dirty="0" err="1"/>
              <a:t>www.theabr.org</a:t>
            </a:r>
            <a:r>
              <a:rPr lang="en-US" sz="1600" u="sng" dirty="0"/>
              <a:t>/</a:t>
            </a:r>
            <a:r>
              <a:rPr lang="en-US" sz="1600" u="sng" dirty="0" err="1"/>
              <a:t>wp</a:t>
            </a:r>
            <a:r>
              <a:rPr lang="en-US" sz="1600" u="sng" dirty="0"/>
              <a:t>-content/uploads/2017/07/CORE_Exam_Study_Guide_FINALV11.pdf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495800"/>
            <a:ext cx="8763000" cy="21336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Nuclear Medicine Physics : A Handbook for Teachers and Students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Diagnostic Radiology Physics: A Handbook for Teachers and Students</a:t>
            </a: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International Atomic Energy Agency, 2014</a:t>
            </a:r>
          </a:p>
          <a:p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http://www-</a:t>
            </a:r>
            <a:r>
              <a:rPr lang="en-US" sz="1800" u="sng" dirty="0" err="1">
                <a:latin typeface="Arial" charset="0"/>
                <a:ea typeface="ＭＳ Ｐゴシック" charset="0"/>
                <a:cs typeface="ＭＳ Ｐゴシック" charset="0"/>
              </a:rPr>
              <a:t>pub.iaea.org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/books/</a:t>
            </a:r>
            <a:r>
              <a:rPr lang="en-US" sz="1800" u="sng" dirty="0" err="1">
                <a:latin typeface="Arial" charset="0"/>
                <a:ea typeface="ＭＳ Ｐゴシック" charset="0"/>
                <a:cs typeface="ＭＳ Ｐゴシック" charset="0"/>
              </a:rPr>
              <a:t>IAEABooks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1800" u="sng" dirty="0" err="1">
                <a:latin typeface="Arial" charset="0"/>
                <a:ea typeface="ＭＳ Ｐゴシック" charset="0"/>
                <a:cs typeface="ＭＳ Ｐゴシック" charset="0"/>
              </a:rPr>
              <a:t>Subject_Areas</a:t>
            </a:r>
            <a:r>
              <a:rPr lang="en-US" sz="1800" u="sng" dirty="0">
                <a:latin typeface="Arial" charset="0"/>
                <a:ea typeface="ＭＳ Ｐゴシック" charset="0"/>
                <a:cs typeface="ＭＳ Ｐゴシック" charset="0"/>
              </a:rPr>
              <a:t>/0103/Medical-physics-including-dosimetry-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Picture 1" descr="IA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24384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027"/>
          <p:cNvSpPr txBox="1">
            <a:spLocks noChangeArrowheads="1"/>
          </p:cNvSpPr>
          <p:nvPr/>
        </p:nvSpPr>
        <p:spPr bwMode="auto">
          <a:xfrm>
            <a:off x="609600" y="152400"/>
            <a:ext cx="78486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/>
              <a:t>Wonderful new books (FREE)!</a:t>
            </a:r>
            <a:endParaRPr lang="en-US" sz="2000"/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en-US" sz="2400"/>
          </a:p>
        </p:txBody>
      </p:sp>
      <p:pic>
        <p:nvPicPr>
          <p:cNvPr id="25604" name="Picture 2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443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990600"/>
            <a:ext cx="7086600" cy="39624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 note of thanks to 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Z. J. Cao, Ph.D.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Medical College of Georgia</a:t>
            </a:r>
          </a:p>
          <a:p>
            <a:r>
              <a:rPr lang="en-US" sz="2400" smtClean="0">
                <a:latin typeface="Arial" charset="0"/>
                <a:ea typeface="ＭＳ Ｐゴシック" charset="0"/>
                <a:cs typeface="ＭＳ Ｐゴシック" charset="0"/>
              </a:rPr>
              <a:t>And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Sameer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Tipnis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, Ph.D.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G. Donald Frey, Ph.D.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Medical University of South Carolina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for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Sharing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nuclear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edicine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presentation content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4044E6"/>
                </a:solidFill>
                <a:ea typeface="宋体" pitchFamily="2" charset="-122"/>
              </a:rPr>
              <a:t>E</a:t>
            </a:r>
            <a:r>
              <a:rPr lang="en-US" altLang="zh-CN" dirty="0" smtClean="0">
                <a:solidFill>
                  <a:srgbClr val="4044E6"/>
                </a:solidFill>
                <a:ea typeface="宋体" pitchFamily="2" charset="-122"/>
              </a:rPr>
              <a:t>lectromagnetic wave</a:t>
            </a:r>
            <a:endParaRPr lang="en-US" dirty="0" smtClean="0">
              <a:solidFill>
                <a:srgbClr val="4044E6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848600" cy="46228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zh-CN" b="1" dirty="0" smtClean="0">
                <a:solidFill>
                  <a:srgbClr val="000000"/>
                </a:solidFill>
                <a:ea typeface="宋体" pitchFamily="2" charset="-122"/>
              </a:rPr>
              <a:t>	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Oscillating electric field and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perpendicularly</a:t>
            </a:r>
            <a:r>
              <a:rPr lang="en-US" altLang="zh-CN" sz="2600" b="1" dirty="0" smtClean="0">
                <a:solidFill>
                  <a:srgbClr val="000000"/>
                </a:solidFill>
                <a:ea typeface="宋体" pitchFamily="2" charset="-122"/>
              </a:rPr>
              <a:t> oscillating magnetic field</a:t>
            </a:r>
            <a:r>
              <a:rPr lang="en-US" altLang="zh-CN" sz="2600" b="1" dirty="0" smtClean="0">
                <a:ea typeface="宋体" pitchFamily="2" charset="-122"/>
              </a:rPr>
              <a:t> which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propagate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in vacuum at 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a speed of c =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3 ×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10</a:t>
            </a:r>
            <a:r>
              <a:rPr lang="en-US" altLang="en-US" sz="2600" baseline="30000" dirty="0">
                <a:solidFill>
                  <a:srgbClr val="232323"/>
                </a:solidFill>
              </a:rPr>
              <a:t>8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m/s 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(~ 1 ft/ns).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 </a:t>
            </a:r>
          </a:p>
          <a:p>
            <a:pPr lvl="1">
              <a:spcBef>
                <a:spcPct val="25000"/>
              </a:spcBef>
              <a:buClr>
                <a:srgbClr val="F57B49"/>
              </a:buClr>
              <a:buFont typeface="Monotype Sorts" charset="2"/>
              <a:buChar char="n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amplitude</a:t>
            </a:r>
          </a:p>
          <a:p>
            <a:pPr lvl="1">
              <a:spcBef>
                <a:spcPct val="0"/>
              </a:spcBef>
              <a:buClr>
                <a:srgbClr val="F57B49"/>
              </a:buClr>
              <a:buFont typeface="Monotype Sorts" charset="2"/>
              <a:buChar char="n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phase</a:t>
            </a:r>
          </a:p>
          <a:p>
            <a:pPr lvl="1">
              <a:spcBef>
                <a:spcPct val="0"/>
              </a:spcBef>
              <a:buClr>
                <a:srgbClr val="F57B49"/>
              </a:buClr>
              <a:buFont typeface="Monotype Sorts" charset="2"/>
              <a:buChar char="n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wave length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 </a:t>
            </a:r>
            <a:r>
              <a:rPr lang="en-US" altLang="zh-CN" sz="2600" b="1" dirty="0" smtClean="0">
                <a:solidFill>
                  <a:srgbClr val="232323"/>
                </a:solidFill>
                <a:latin typeface="Symbol" pitchFamily="18" charset="2"/>
                <a:ea typeface="宋体" pitchFamily="2" charset="-122"/>
              </a:rPr>
              <a:t>l</a:t>
            </a:r>
          </a:p>
          <a:p>
            <a:pPr lvl="1">
              <a:spcBef>
                <a:spcPct val="0"/>
              </a:spcBef>
              <a:buClr>
                <a:srgbClr val="F57B49"/>
              </a:buClr>
              <a:buFont typeface="Monotype Sorts" charset="2"/>
              <a:buChar char="n"/>
            </a:pPr>
            <a:r>
              <a:rPr lang="en-US" altLang="en-US" sz="2600" b="1" dirty="0" smtClean="0">
                <a:solidFill>
                  <a:srgbClr val="232323"/>
                </a:solidFill>
              </a:rPr>
              <a:t>frequency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 </a:t>
            </a:r>
            <a:r>
              <a:rPr lang="en-US" altLang="zh-CN" sz="2600" b="1" dirty="0" smtClean="0">
                <a:solidFill>
                  <a:srgbClr val="232323"/>
                </a:solidFill>
                <a:latin typeface="Symbol" pitchFamily="18" charset="2"/>
                <a:ea typeface="宋体" pitchFamily="2" charset="-122"/>
              </a:rPr>
              <a:t>n</a:t>
            </a:r>
          </a:p>
          <a:p>
            <a:pPr lvl="1">
              <a:spcBef>
                <a:spcPct val="0"/>
              </a:spcBef>
              <a:buClr>
                <a:srgbClr val="F57B49"/>
              </a:buClr>
              <a:buFont typeface="Monotype Sorts" charset="2"/>
              <a:buChar char="n"/>
            </a:pPr>
            <a:r>
              <a:rPr lang="en-US" altLang="zh-CN" sz="2600" dirty="0" err="1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l</a:t>
            </a:r>
            <a:r>
              <a:rPr lang="en-US" altLang="zh-CN" sz="2600" baseline="30000" dirty="0" err="1" smtClean="0">
                <a:solidFill>
                  <a:srgbClr val="000000"/>
                </a:solidFill>
                <a:ea typeface="宋体" pitchFamily="2" charset="-122"/>
              </a:rPr>
              <a:t>.</a:t>
            </a:r>
            <a:r>
              <a:rPr lang="en-US" altLang="zh-CN" sz="2600" dirty="0" err="1" smtClean="0">
                <a:solidFill>
                  <a:srgbClr val="000000"/>
                </a:solidFill>
                <a:latin typeface="Symbol" pitchFamily="18" charset="2"/>
                <a:ea typeface="宋体" pitchFamily="2" charset="-122"/>
              </a:rPr>
              <a:t>n</a:t>
            </a:r>
            <a:r>
              <a:rPr lang="en-US" altLang="zh-CN" sz="2600" dirty="0" smtClean="0">
                <a:solidFill>
                  <a:srgbClr val="000000"/>
                </a:solidFill>
                <a:ea typeface="宋体" pitchFamily="2" charset="-122"/>
              </a:rPr>
              <a:t> = c</a:t>
            </a:r>
            <a:endParaRPr lang="en-US" altLang="en-US" sz="2600" b="1" dirty="0" smtClean="0">
              <a:solidFill>
                <a:srgbClr val="232323"/>
              </a:solidFill>
            </a:endParaRPr>
          </a:p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None/>
            </a:pPr>
            <a:r>
              <a:rPr lang="en-US" altLang="en-US" sz="2600" b="1" dirty="0" smtClean="0">
                <a:solidFill>
                  <a:srgbClr val="232323"/>
                </a:solidFill>
              </a:rPr>
              <a:t>	</a:t>
            </a:r>
            <a:endParaRPr lang="en-US" sz="2600" b="1" dirty="0" smtClean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67100"/>
            <a:ext cx="5562600" cy="2951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0" y="5257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95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813"/>
            <a:ext cx="7848600" cy="1143000"/>
          </a:xfrm>
        </p:spPr>
        <p:txBody>
          <a:bodyPr/>
          <a:lstStyle/>
          <a:p>
            <a:r>
              <a:rPr lang="en-US" dirty="0">
                <a:solidFill>
                  <a:srgbClr val="4044E6"/>
                </a:solidFill>
              </a:rPr>
              <a:t>Spectrum of </a:t>
            </a:r>
            <a:r>
              <a:rPr lang="en-US" dirty="0">
                <a:solidFill>
                  <a:srgbClr val="4044E6"/>
                </a:solidFill>
                <a:ea typeface="宋体" pitchFamily="2" charset="-122"/>
              </a:rPr>
              <a:t>e</a:t>
            </a:r>
            <a:r>
              <a:rPr lang="en-US" altLang="zh-CN" dirty="0">
                <a:solidFill>
                  <a:srgbClr val="4044E6"/>
                </a:solidFill>
                <a:ea typeface="宋体" pitchFamily="2" charset="-122"/>
              </a:rPr>
              <a:t>lectromagnetic wave</a:t>
            </a:r>
            <a:endParaRPr lang="en-US" dirty="0">
              <a:solidFill>
                <a:srgbClr val="4044E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5284" y="315515"/>
            <a:ext cx="4953001" cy="7522371"/>
          </a:xfrm>
          <a:ln w="38100"/>
        </p:spPr>
      </p:pic>
    </p:spTree>
    <p:extLst>
      <p:ext uri="{BB962C8B-B14F-4D97-AF65-F5344CB8AC3E}">
        <p14:creationId xmlns:p14="http://schemas.microsoft.com/office/powerpoint/2010/main" val="1773140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48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4044E6"/>
                </a:solidFill>
              </a:rPr>
              <a:t>Photons</a:t>
            </a:r>
            <a:endParaRPr lang="en-US" dirty="0" smtClean="0">
              <a:solidFill>
                <a:srgbClr val="4044E6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8006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Certain electromagnetic</a:t>
            </a: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 waves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such as x-rays and 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-rays, </a:t>
            </a:r>
            <a:r>
              <a:rPr lang="en-US" altLang="zh-CN" sz="2600" dirty="0" smtClean="0">
                <a:solidFill>
                  <a:srgbClr val="232323"/>
                </a:solidFill>
                <a:ea typeface="宋体" pitchFamily="2" charset="-122"/>
              </a:rPr>
              <a:t>can be characterized as quanta or </a:t>
            </a:r>
            <a:r>
              <a:rPr lang="en-US" altLang="en-US" sz="2600" dirty="0" smtClean="0">
                <a:solidFill>
                  <a:srgbClr val="232323"/>
                </a:solidFill>
              </a:rPr>
              <a:t>photons.</a:t>
            </a:r>
            <a:endParaRPr lang="en-US" altLang="en-US" sz="2600" b="1" dirty="0" smtClean="0">
              <a:solidFill>
                <a:srgbClr val="232323"/>
              </a:solidFill>
            </a:endParaRP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Photons are like electron and proton particles but with no mass or electric charge.</a:t>
            </a:r>
          </a:p>
          <a:p>
            <a:pPr>
              <a:spcBef>
                <a:spcPts val="600"/>
              </a:spcBef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600" b="1" dirty="0" smtClean="0">
                <a:solidFill>
                  <a:srgbClr val="232323"/>
                </a:solidFill>
                <a:ea typeface="宋体" pitchFamily="2" charset="-122"/>
              </a:rPr>
              <a:t>A photon has energy and momentum.</a:t>
            </a:r>
          </a:p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dirty="0">
                <a:solidFill>
                  <a:srgbClr val="232323"/>
                </a:solidFill>
              </a:rPr>
              <a:t>P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hoton energy E = h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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 = </a:t>
            </a:r>
            <a:r>
              <a:rPr lang="en-US" altLang="en-US" sz="2600" b="1" dirty="0" err="1" smtClean="0">
                <a:solidFill>
                  <a:srgbClr val="232323"/>
                </a:solidFill>
              </a:rPr>
              <a:t>hc</a:t>
            </a:r>
            <a:r>
              <a:rPr lang="en-US" altLang="en-US" sz="2600" b="1" dirty="0" smtClean="0">
                <a:solidFill>
                  <a:srgbClr val="232323"/>
                </a:solidFill>
              </a:rPr>
              <a:t>/</a:t>
            </a: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</a:t>
            </a:r>
          </a:p>
          <a:p>
            <a:pPr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600" b="1" dirty="0" smtClean="0">
                <a:solidFill>
                  <a:srgbClr val="232323"/>
                </a:solidFill>
                <a:latin typeface="Symbol" pitchFamily="18" charset="2"/>
              </a:rPr>
              <a:t></a:t>
            </a:r>
            <a:r>
              <a:rPr lang="en-US" altLang="en-US" sz="2600" dirty="0" smtClean="0">
                <a:solidFill>
                  <a:srgbClr val="232323"/>
                </a:solidFill>
              </a:rPr>
              <a:t>Photon </a:t>
            </a:r>
            <a:r>
              <a:rPr lang="en-US" altLang="en-US" sz="2600" dirty="0">
                <a:solidFill>
                  <a:srgbClr val="232323"/>
                </a:solidFill>
              </a:rPr>
              <a:t>momentum p = E/</a:t>
            </a:r>
            <a:r>
              <a:rPr lang="en-US" altLang="en-US" sz="2600" dirty="0" smtClean="0">
                <a:solidFill>
                  <a:srgbClr val="232323"/>
                </a:solidFill>
              </a:rPr>
              <a:t>c</a:t>
            </a:r>
            <a:endParaRPr lang="en-US" altLang="en-US" sz="2600" dirty="0" smtClean="0">
              <a:solidFill>
                <a:srgbClr val="232323"/>
              </a:solidFill>
              <a:ea typeface="宋体" pitchFamily="2" charset="-122"/>
            </a:endParaRPr>
          </a:p>
          <a:p>
            <a:pPr lvl="1">
              <a:buClr>
                <a:srgbClr val="F57B49"/>
              </a:buClr>
              <a:buFont typeface="Monotype Sorts" charset="2"/>
              <a:buChar char=""/>
            </a:pPr>
            <a:r>
              <a:rPr lang="en-US" altLang="zh-CN" sz="2200" b="1" dirty="0" smtClean="0">
                <a:solidFill>
                  <a:srgbClr val="232323"/>
                </a:solidFill>
                <a:ea typeface="宋体" pitchFamily="2" charset="-122"/>
              </a:rPr>
              <a:t>Planck’s constant </a:t>
            </a:r>
            <a:r>
              <a:rPr lang="en-US" altLang="en-US" sz="2200" b="1" dirty="0" smtClean="0">
                <a:solidFill>
                  <a:srgbClr val="232323"/>
                </a:solidFill>
              </a:rPr>
              <a:t>h = 6.62 x 10</a:t>
            </a:r>
            <a:r>
              <a:rPr lang="en-US" altLang="en-US" sz="2200" b="1" baseline="30000" dirty="0" smtClean="0">
                <a:solidFill>
                  <a:srgbClr val="232323"/>
                </a:solidFill>
              </a:rPr>
              <a:t>-34</a:t>
            </a:r>
            <a:r>
              <a:rPr lang="en-US" altLang="en-US" sz="2200" b="1" dirty="0" smtClean="0">
                <a:solidFill>
                  <a:srgbClr val="232323"/>
                </a:solidFill>
              </a:rPr>
              <a:t> J-sec </a:t>
            </a:r>
          </a:p>
          <a:p>
            <a:pPr lvl="1">
              <a:buClr>
                <a:srgbClr val="F57B49"/>
              </a:buClr>
              <a:buFont typeface="Monotype Sorts" charset="2"/>
              <a:buChar char=""/>
            </a:pPr>
            <a:r>
              <a:rPr lang="en-US" altLang="en-US" sz="2200" dirty="0">
                <a:solidFill>
                  <a:srgbClr val="232323"/>
                </a:solidFill>
              </a:rPr>
              <a:t>S</a:t>
            </a:r>
            <a:r>
              <a:rPr lang="en-US" altLang="en-US" sz="2200" b="1" dirty="0" smtClean="0">
                <a:solidFill>
                  <a:srgbClr val="232323"/>
                </a:solidFill>
              </a:rPr>
              <a:t>peed of light </a:t>
            </a:r>
            <a:r>
              <a:rPr lang="en-US" altLang="zh-CN" sz="2200" dirty="0" smtClean="0">
                <a:solidFill>
                  <a:srgbClr val="232323"/>
                </a:solidFill>
                <a:ea typeface="宋体" pitchFamily="2" charset="-122"/>
              </a:rPr>
              <a:t>c </a:t>
            </a:r>
            <a:r>
              <a:rPr lang="en-US" altLang="zh-CN" sz="2200" dirty="0">
                <a:solidFill>
                  <a:srgbClr val="232323"/>
                </a:solidFill>
                <a:ea typeface="宋体" pitchFamily="2" charset="-122"/>
              </a:rPr>
              <a:t>= </a:t>
            </a:r>
            <a:r>
              <a:rPr lang="en-US" altLang="en-US" sz="2200" dirty="0">
                <a:solidFill>
                  <a:srgbClr val="232323"/>
                </a:solidFill>
              </a:rPr>
              <a:t>3 × </a:t>
            </a:r>
            <a:r>
              <a:rPr lang="en-US" altLang="en-US" sz="2200" dirty="0" smtClean="0">
                <a:solidFill>
                  <a:srgbClr val="232323"/>
                </a:solidFill>
              </a:rPr>
              <a:t>10</a:t>
            </a:r>
            <a:r>
              <a:rPr lang="en-US" altLang="en-US" sz="2200" baseline="30000" dirty="0">
                <a:solidFill>
                  <a:srgbClr val="232323"/>
                </a:solidFill>
              </a:rPr>
              <a:t>8</a:t>
            </a:r>
            <a:r>
              <a:rPr lang="en-US" altLang="en-US" sz="2200" dirty="0" smtClean="0">
                <a:solidFill>
                  <a:srgbClr val="232323"/>
                </a:solidFill>
              </a:rPr>
              <a:t> m/s (vacuum)</a:t>
            </a:r>
            <a:endParaRPr lang="en-US" sz="2200" b="1" dirty="0" smtClean="0">
              <a:solidFill>
                <a:srgbClr val="232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8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33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AD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1534</Words>
  <Application>Microsoft Macintosh PowerPoint</Application>
  <PresentationFormat>On-screen Show (4:3)</PresentationFormat>
  <Paragraphs>391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Calibri</vt:lpstr>
      <vt:lpstr>Geneva</vt:lpstr>
      <vt:lpstr>Monotype Sorts</vt:lpstr>
      <vt:lpstr>ＭＳ Ｐゴシック</vt:lpstr>
      <vt:lpstr>Symbol</vt:lpstr>
      <vt:lpstr>Times</vt:lpstr>
      <vt:lpstr>Times New Roman</vt:lpstr>
      <vt:lpstr>Wingdings</vt:lpstr>
      <vt:lpstr>宋体</vt:lpstr>
      <vt:lpstr>Arial</vt:lpstr>
      <vt:lpstr>Default Design</vt:lpstr>
      <vt:lpstr>Layers</vt:lpstr>
      <vt:lpstr>Nuclear Medicine Physics  </vt:lpstr>
      <vt:lpstr>Welcome to new residents 2017</vt:lpstr>
      <vt:lpstr>Department of Radiology  Medical Physics Resources</vt:lpstr>
      <vt:lpstr>What to learn?</vt:lpstr>
      <vt:lpstr>PowerPoint Presentation</vt:lpstr>
      <vt:lpstr>PowerPoint Presentation</vt:lpstr>
      <vt:lpstr>Electromagnetic wave</vt:lpstr>
      <vt:lpstr>Spectrum of electromagnetic wave</vt:lpstr>
      <vt:lpstr>Photons</vt:lpstr>
      <vt:lpstr> Atomic structure: Bohr model</vt:lpstr>
      <vt:lpstr>Atomic structure: Bohr model</vt:lpstr>
      <vt:lpstr>Atomic force and energy</vt:lpstr>
      <vt:lpstr>Transition of orbital electrons</vt:lpstr>
      <vt:lpstr>Characteristic x-rays and Auger electrons</vt:lpstr>
      <vt:lpstr>Emission of bremsstrahlung</vt:lpstr>
      <vt:lpstr>Question</vt:lpstr>
      <vt:lpstr>Question</vt:lpstr>
      <vt:lpstr>Nuclear structure</vt:lpstr>
      <vt:lpstr>Nuclear structure</vt:lpstr>
      <vt:lpstr> Two forces inside nucleus</vt:lpstr>
      <vt:lpstr>Line of Stability</vt:lpstr>
      <vt:lpstr>Radionuclides</vt:lpstr>
      <vt:lpstr>Nuclear decay</vt:lpstr>
      <vt:lpstr>  b- decay</vt:lpstr>
      <vt:lpstr>b- decay</vt:lpstr>
      <vt:lpstr>  b+ decay</vt:lpstr>
      <vt:lpstr>b+ decay</vt:lpstr>
      <vt:lpstr>  Annihilation</vt:lpstr>
      <vt:lpstr> Electron capture</vt:lpstr>
      <vt:lpstr>Electron capture</vt:lpstr>
      <vt:lpstr> g decay (isomeric transition)</vt:lpstr>
      <vt:lpstr> Internal conversion    I.C.</vt:lpstr>
      <vt:lpstr>Internal conversion     I.C.</vt:lpstr>
      <vt:lpstr>  a decay</vt:lpstr>
      <vt:lpstr>  Fission</vt:lpstr>
      <vt:lpstr> Fission</vt:lpstr>
      <vt:lpstr>Nuclear decay rules</vt:lpstr>
      <vt:lpstr>Nuclear decay scheme</vt:lpstr>
    </vt:vector>
  </TitlesOfParts>
  <Company>Medical University of S. C.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King is A fink</dc:title>
  <dc:creator>ClinLAN95 Network User</dc:creator>
  <cp:lastModifiedBy>jerry allison</cp:lastModifiedBy>
  <cp:revision>347</cp:revision>
  <cp:lastPrinted>2016-09-16T13:32:39Z</cp:lastPrinted>
  <dcterms:created xsi:type="dcterms:W3CDTF">2014-01-13T01:08:32Z</dcterms:created>
  <dcterms:modified xsi:type="dcterms:W3CDTF">2017-09-18T14:37:03Z</dcterms:modified>
</cp:coreProperties>
</file>